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8" r:id="rId4"/>
    <p:sldId id="258" r:id="rId5"/>
    <p:sldId id="259" r:id="rId6"/>
    <p:sldId id="260" r:id="rId7"/>
    <p:sldId id="261" r:id="rId8"/>
    <p:sldId id="270" r:id="rId9"/>
    <p:sldId id="262" r:id="rId10"/>
    <p:sldId id="263" r:id="rId11"/>
    <p:sldId id="271" r:id="rId12"/>
    <p:sldId id="272" r:id="rId13"/>
    <p:sldId id="269"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870D49-DA2A-4EC1-A63B-83EA86125AE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59407BFA-E559-4F9F-B69F-21032C9E5C07}">
      <dgm:prSet/>
      <dgm:spPr/>
      <dgm:t>
        <a:bodyPr/>
        <a:lstStyle/>
        <a:p>
          <a:pPr rtl="0"/>
          <a:r>
            <a:rPr lang="en-US" b="0" i="0" dirty="0" smtClean="0"/>
            <a:t>Mission India </a:t>
          </a:r>
          <a:br>
            <a:rPr lang="en-US" b="0" i="0" dirty="0" smtClean="0"/>
          </a:br>
          <a:r>
            <a:rPr lang="en-US" b="0" i="0" dirty="0" smtClean="0"/>
            <a:t>Grassroots Level Trainings</a:t>
          </a:r>
          <a:endParaRPr lang="en-US" b="0" i="0" dirty="0"/>
        </a:p>
      </dgm:t>
    </dgm:pt>
    <dgm:pt modelId="{B0CDDFD1-944E-4B68-9E9B-6D444C02B7F9}" type="parTrans" cxnId="{AE7A7137-07FA-4100-AA17-B5FAC4ABF568}">
      <dgm:prSet/>
      <dgm:spPr/>
      <dgm:t>
        <a:bodyPr/>
        <a:lstStyle/>
        <a:p>
          <a:endParaRPr lang="en-US"/>
        </a:p>
      </dgm:t>
    </dgm:pt>
    <dgm:pt modelId="{C38E8DF5-D222-41D6-921B-986ABC9BA465}" type="sibTrans" cxnId="{AE7A7137-07FA-4100-AA17-B5FAC4ABF568}">
      <dgm:prSet/>
      <dgm:spPr/>
      <dgm:t>
        <a:bodyPr/>
        <a:lstStyle/>
        <a:p>
          <a:endParaRPr lang="en-US"/>
        </a:p>
      </dgm:t>
    </dgm:pt>
    <dgm:pt modelId="{00913BE0-0892-4347-8B65-5AEC085F7DA4}">
      <dgm:prSet custT="1"/>
      <dgm:spPr/>
      <dgm:t>
        <a:bodyPr/>
        <a:lstStyle/>
        <a:p>
          <a:pPr rtl="0"/>
          <a:r>
            <a:rPr lang="en-US" sz="4000" b="0" i="0" dirty="0" smtClean="0">
              <a:solidFill>
                <a:srgbClr val="002060"/>
              </a:solidFill>
            </a:rPr>
            <a:t>Vision</a:t>
          </a:r>
          <a:endParaRPr lang="en-US" sz="4000" b="0" i="0" dirty="0">
            <a:solidFill>
              <a:srgbClr val="002060"/>
            </a:solidFill>
          </a:endParaRPr>
        </a:p>
      </dgm:t>
    </dgm:pt>
    <dgm:pt modelId="{BA2D53E3-33EA-4F57-B70C-632FD50AE452}" type="parTrans" cxnId="{D925009E-9A96-4443-B313-7837DF7DC6AF}">
      <dgm:prSet/>
      <dgm:spPr/>
    </dgm:pt>
    <dgm:pt modelId="{B771D8E7-1FF9-4432-A7FE-CC7D37065620}" type="sibTrans" cxnId="{D925009E-9A96-4443-B313-7837DF7DC6AF}">
      <dgm:prSet/>
      <dgm:spPr/>
    </dgm:pt>
    <dgm:pt modelId="{250A9932-D7F0-40F0-A934-55C30ED810E0}" type="pres">
      <dgm:prSet presAssocID="{69870D49-DA2A-4EC1-A63B-83EA86125AE9}" presName="Name0" presStyleCnt="0">
        <dgm:presLayoutVars>
          <dgm:chMax val="7"/>
          <dgm:dir/>
          <dgm:animLvl val="lvl"/>
          <dgm:resizeHandles val="exact"/>
        </dgm:presLayoutVars>
      </dgm:prSet>
      <dgm:spPr/>
      <dgm:t>
        <a:bodyPr/>
        <a:lstStyle/>
        <a:p>
          <a:endParaRPr lang="en-US"/>
        </a:p>
      </dgm:t>
    </dgm:pt>
    <dgm:pt modelId="{5C84C18A-BB87-4563-920E-827D89843C27}" type="pres">
      <dgm:prSet presAssocID="{59407BFA-E559-4F9F-B69F-21032C9E5C07}" presName="circle1" presStyleLbl="node1" presStyleIdx="0" presStyleCnt="2"/>
      <dgm:spPr/>
    </dgm:pt>
    <dgm:pt modelId="{E55ED98E-E23E-42AA-B89B-96BC9AA58313}" type="pres">
      <dgm:prSet presAssocID="{59407BFA-E559-4F9F-B69F-21032C9E5C07}" presName="space" presStyleCnt="0"/>
      <dgm:spPr/>
    </dgm:pt>
    <dgm:pt modelId="{4701D4CC-A6D4-44D8-8E21-F939247E24AD}" type="pres">
      <dgm:prSet presAssocID="{59407BFA-E559-4F9F-B69F-21032C9E5C07}" presName="rect1" presStyleLbl="alignAcc1" presStyleIdx="0" presStyleCnt="2"/>
      <dgm:spPr/>
      <dgm:t>
        <a:bodyPr/>
        <a:lstStyle/>
        <a:p>
          <a:endParaRPr lang="en-US"/>
        </a:p>
      </dgm:t>
    </dgm:pt>
    <dgm:pt modelId="{FE648F36-EE9A-4877-93C3-C9D65EBA3EC9}" type="pres">
      <dgm:prSet presAssocID="{00913BE0-0892-4347-8B65-5AEC085F7DA4}" presName="vertSpace2" presStyleLbl="node1" presStyleIdx="0" presStyleCnt="2"/>
      <dgm:spPr/>
    </dgm:pt>
    <dgm:pt modelId="{2B8D0B69-F02C-47A8-8ABE-E9D70FC60F68}" type="pres">
      <dgm:prSet presAssocID="{00913BE0-0892-4347-8B65-5AEC085F7DA4}" presName="circle2" presStyleLbl="node1" presStyleIdx="1" presStyleCnt="2"/>
      <dgm:spPr/>
    </dgm:pt>
    <dgm:pt modelId="{4085D2AF-5E38-4C3B-A584-A1D3A87CEA9B}" type="pres">
      <dgm:prSet presAssocID="{00913BE0-0892-4347-8B65-5AEC085F7DA4}" presName="rect2" presStyleLbl="alignAcc1" presStyleIdx="1" presStyleCnt="2" custScaleY="80000" custLinFactNeighborX="-523" custLinFactNeighborY="18421"/>
      <dgm:spPr/>
      <dgm:t>
        <a:bodyPr/>
        <a:lstStyle/>
        <a:p>
          <a:endParaRPr lang="en-US"/>
        </a:p>
      </dgm:t>
    </dgm:pt>
    <dgm:pt modelId="{2AA0B42A-BB03-438D-90ED-654F052DAA8D}" type="pres">
      <dgm:prSet presAssocID="{59407BFA-E559-4F9F-B69F-21032C9E5C07}" presName="rect1ParTxNoCh" presStyleLbl="alignAcc1" presStyleIdx="1" presStyleCnt="2">
        <dgm:presLayoutVars>
          <dgm:chMax val="1"/>
          <dgm:bulletEnabled val="1"/>
        </dgm:presLayoutVars>
      </dgm:prSet>
      <dgm:spPr/>
      <dgm:t>
        <a:bodyPr/>
        <a:lstStyle/>
        <a:p>
          <a:endParaRPr lang="en-US"/>
        </a:p>
      </dgm:t>
    </dgm:pt>
    <dgm:pt modelId="{2208B36D-F7C4-459D-AF19-196416EE1D54}" type="pres">
      <dgm:prSet presAssocID="{00913BE0-0892-4347-8B65-5AEC085F7DA4}" presName="rect2ParTxNoCh" presStyleLbl="alignAcc1" presStyleIdx="1" presStyleCnt="2">
        <dgm:presLayoutVars>
          <dgm:chMax val="1"/>
          <dgm:bulletEnabled val="1"/>
        </dgm:presLayoutVars>
      </dgm:prSet>
      <dgm:spPr/>
      <dgm:t>
        <a:bodyPr/>
        <a:lstStyle/>
        <a:p>
          <a:endParaRPr lang="en-US"/>
        </a:p>
      </dgm:t>
    </dgm:pt>
  </dgm:ptLst>
  <dgm:cxnLst>
    <dgm:cxn modelId="{D925009E-9A96-4443-B313-7837DF7DC6AF}" srcId="{69870D49-DA2A-4EC1-A63B-83EA86125AE9}" destId="{00913BE0-0892-4347-8B65-5AEC085F7DA4}" srcOrd="1" destOrd="0" parTransId="{BA2D53E3-33EA-4F57-B70C-632FD50AE452}" sibTransId="{B771D8E7-1FF9-4432-A7FE-CC7D37065620}"/>
    <dgm:cxn modelId="{AE7A7137-07FA-4100-AA17-B5FAC4ABF568}" srcId="{69870D49-DA2A-4EC1-A63B-83EA86125AE9}" destId="{59407BFA-E559-4F9F-B69F-21032C9E5C07}" srcOrd="0" destOrd="0" parTransId="{B0CDDFD1-944E-4B68-9E9B-6D444C02B7F9}" sibTransId="{C38E8DF5-D222-41D6-921B-986ABC9BA465}"/>
    <dgm:cxn modelId="{64FEFE78-084E-4E22-9B25-A2AAA178B6D8}" type="presOf" srcId="{59407BFA-E559-4F9F-B69F-21032C9E5C07}" destId="{2AA0B42A-BB03-438D-90ED-654F052DAA8D}" srcOrd="1" destOrd="0" presId="urn:microsoft.com/office/officeart/2005/8/layout/target3"/>
    <dgm:cxn modelId="{3FB5E721-0AD7-4640-8621-FF4E6ACCE6BF}" type="presOf" srcId="{00913BE0-0892-4347-8B65-5AEC085F7DA4}" destId="{4085D2AF-5E38-4C3B-A584-A1D3A87CEA9B}" srcOrd="0" destOrd="0" presId="urn:microsoft.com/office/officeart/2005/8/layout/target3"/>
    <dgm:cxn modelId="{36A7D6B5-8FF7-404D-9747-7BF85447392B}" type="presOf" srcId="{59407BFA-E559-4F9F-B69F-21032C9E5C07}" destId="{4701D4CC-A6D4-44D8-8E21-F939247E24AD}" srcOrd="0" destOrd="0" presId="urn:microsoft.com/office/officeart/2005/8/layout/target3"/>
    <dgm:cxn modelId="{4C53B355-0F60-446E-9E18-9AE5326915D8}" type="presOf" srcId="{00913BE0-0892-4347-8B65-5AEC085F7DA4}" destId="{2208B36D-F7C4-459D-AF19-196416EE1D54}" srcOrd="1" destOrd="0" presId="urn:microsoft.com/office/officeart/2005/8/layout/target3"/>
    <dgm:cxn modelId="{56E54228-711D-4BD5-BCA7-8BC7A9B07F7A}" type="presOf" srcId="{69870D49-DA2A-4EC1-A63B-83EA86125AE9}" destId="{250A9932-D7F0-40F0-A934-55C30ED810E0}" srcOrd="0" destOrd="0" presId="urn:microsoft.com/office/officeart/2005/8/layout/target3"/>
    <dgm:cxn modelId="{8B3E502C-93C9-4A3D-BFED-5E7825A370CD}" type="presParOf" srcId="{250A9932-D7F0-40F0-A934-55C30ED810E0}" destId="{5C84C18A-BB87-4563-920E-827D89843C27}" srcOrd="0" destOrd="0" presId="urn:microsoft.com/office/officeart/2005/8/layout/target3"/>
    <dgm:cxn modelId="{C348D638-6027-4763-ACFD-BB423C13C1EF}" type="presParOf" srcId="{250A9932-D7F0-40F0-A934-55C30ED810E0}" destId="{E55ED98E-E23E-42AA-B89B-96BC9AA58313}" srcOrd="1" destOrd="0" presId="urn:microsoft.com/office/officeart/2005/8/layout/target3"/>
    <dgm:cxn modelId="{EEB148C8-E605-4F44-8F2F-8DADF0CACE32}" type="presParOf" srcId="{250A9932-D7F0-40F0-A934-55C30ED810E0}" destId="{4701D4CC-A6D4-44D8-8E21-F939247E24AD}" srcOrd="2" destOrd="0" presId="urn:microsoft.com/office/officeart/2005/8/layout/target3"/>
    <dgm:cxn modelId="{F9606089-249A-4B85-A51E-19A704122C60}" type="presParOf" srcId="{250A9932-D7F0-40F0-A934-55C30ED810E0}" destId="{FE648F36-EE9A-4877-93C3-C9D65EBA3EC9}" srcOrd="3" destOrd="0" presId="urn:microsoft.com/office/officeart/2005/8/layout/target3"/>
    <dgm:cxn modelId="{E9F29D94-6622-4440-89E7-561E2594C8C3}" type="presParOf" srcId="{250A9932-D7F0-40F0-A934-55C30ED810E0}" destId="{2B8D0B69-F02C-47A8-8ABE-E9D70FC60F68}" srcOrd="4" destOrd="0" presId="urn:microsoft.com/office/officeart/2005/8/layout/target3"/>
    <dgm:cxn modelId="{51A5DBBD-AD41-411E-A6AB-AE1F75088065}" type="presParOf" srcId="{250A9932-D7F0-40F0-A934-55C30ED810E0}" destId="{4085D2AF-5E38-4C3B-A584-A1D3A87CEA9B}" srcOrd="5" destOrd="0" presId="urn:microsoft.com/office/officeart/2005/8/layout/target3"/>
    <dgm:cxn modelId="{D881C93D-A63F-4778-9835-10B07BBB6EAA}" type="presParOf" srcId="{250A9932-D7F0-40F0-A934-55C30ED810E0}" destId="{2AA0B42A-BB03-438D-90ED-654F052DAA8D}" srcOrd="6" destOrd="0" presId="urn:microsoft.com/office/officeart/2005/8/layout/target3"/>
    <dgm:cxn modelId="{40FC3586-B75D-4258-8B9B-0D9088CCA883}" type="presParOf" srcId="{250A9932-D7F0-40F0-A934-55C30ED810E0}" destId="{2208B36D-F7C4-459D-AF19-196416EE1D54}" srcOrd="7" destOrd="0" presId="urn:microsoft.com/office/officeart/2005/8/layout/target3"/>
  </dgm:cxnLst>
  <dgm:bg/>
  <dgm:whole/>
</dgm:dataModel>
</file>

<file path=ppt/diagrams/data2.xml><?xml version="1.0" encoding="utf-8"?>
<dgm:dataModel xmlns:dgm="http://schemas.openxmlformats.org/drawingml/2006/diagram" xmlns:a="http://schemas.openxmlformats.org/drawingml/2006/main">
  <dgm:ptLst>
    <dgm:pt modelId="{AF0D3456-00AC-45F6-BC4E-F603739DD6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6167B9-34DE-421F-8380-B2AC1BF434F0}">
      <dgm:prSet/>
      <dgm:spPr>
        <a:ln>
          <a:solidFill>
            <a:schemeClr val="bg2">
              <a:lumMod val="60000"/>
              <a:lumOff val="40000"/>
            </a:schemeClr>
          </a:solidFill>
        </a:ln>
      </dgm:spPr>
      <dgm:t>
        <a:bodyPr/>
        <a:lstStyle/>
        <a:p>
          <a:pPr rtl="0"/>
          <a:r>
            <a:rPr lang="en-US" b="0" i="0" dirty="0" smtClean="0"/>
            <a:t>Target Population</a:t>
          </a:r>
          <a:endParaRPr lang="en-US" b="0" i="0" dirty="0"/>
        </a:p>
      </dgm:t>
    </dgm:pt>
    <dgm:pt modelId="{506AE64F-98F0-4CEA-922F-0D8FCA63A1EE}" type="parTrans" cxnId="{6F25F2E1-039C-48CD-B257-CD117CA1BFB6}">
      <dgm:prSet/>
      <dgm:spPr/>
      <dgm:t>
        <a:bodyPr/>
        <a:lstStyle/>
        <a:p>
          <a:endParaRPr lang="en-US"/>
        </a:p>
      </dgm:t>
    </dgm:pt>
    <dgm:pt modelId="{2E3021B5-0911-4DBA-BA62-CB5ED64E783B}" type="sibTrans" cxnId="{6F25F2E1-039C-48CD-B257-CD117CA1BFB6}">
      <dgm:prSet/>
      <dgm:spPr/>
      <dgm:t>
        <a:bodyPr/>
        <a:lstStyle/>
        <a:p>
          <a:endParaRPr lang="en-US"/>
        </a:p>
      </dgm:t>
    </dgm:pt>
    <dgm:pt modelId="{BCD774B6-C0D7-4E8D-AC9A-455FAF2C428B}" type="pres">
      <dgm:prSet presAssocID="{AF0D3456-00AC-45F6-BC4E-F603739DD6C4}" presName="linear" presStyleCnt="0">
        <dgm:presLayoutVars>
          <dgm:animLvl val="lvl"/>
          <dgm:resizeHandles val="exact"/>
        </dgm:presLayoutVars>
      </dgm:prSet>
      <dgm:spPr/>
      <dgm:t>
        <a:bodyPr/>
        <a:lstStyle/>
        <a:p>
          <a:endParaRPr lang="en-US"/>
        </a:p>
      </dgm:t>
    </dgm:pt>
    <dgm:pt modelId="{591C2187-9BBE-4D99-9B0C-81E7BE6B984C}" type="pres">
      <dgm:prSet presAssocID="{6D6167B9-34DE-421F-8380-B2AC1BF434F0}" presName="parentText" presStyleLbl="node1" presStyleIdx="0" presStyleCnt="1">
        <dgm:presLayoutVars>
          <dgm:chMax val="0"/>
          <dgm:bulletEnabled val="1"/>
        </dgm:presLayoutVars>
      </dgm:prSet>
      <dgm:spPr/>
      <dgm:t>
        <a:bodyPr/>
        <a:lstStyle/>
        <a:p>
          <a:endParaRPr lang="en-US"/>
        </a:p>
      </dgm:t>
    </dgm:pt>
  </dgm:ptLst>
  <dgm:cxnLst>
    <dgm:cxn modelId="{B62F332F-31B0-4EAB-BED9-4DDA5EA9E2E3}" type="presOf" srcId="{6D6167B9-34DE-421F-8380-B2AC1BF434F0}" destId="{591C2187-9BBE-4D99-9B0C-81E7BE6B984C}" srcOrd="0" destOrd="0" presId="urn:microsoft.com/office/officeart/2005/8/layout/vList2"/>
    <dgm:cxn modelId="{B6B330AF-99D1-4D12-9F4F-2A6BFD53B406}" type="presOf" srcId="{AF0D3456-00AC-45F6-BC4E-F603739DD6C4}" destId="{BCD774B6-C0D7-4E8D-AC9A-455FAF2C428B}" srcOrd="0" destOrd="0" presId="urn:microsoft.com/office/officeart/2005/8/layout/vList2"/>
    <dgm:cxn modelId="{6F25F2E1-039C-48CD-B257-CD117CA1BFB6}" srcId="{AF0D3456-00AC-45F6-BC4E-F603739DD6C4}" destId="{6D6167B9-34DE-421F-8380-B2AC1BF434F0}" srcOrd="0" destOrd="0" parTransId="{506AE64F-98F0-4CEA-922F-0D8FCA63A1EE}" sibTransId="{2E3021B5-0911-4DBA-BA62-CB5ED64E783B}"/>
    <dgm:cxn modelId="{C504EBF2-79D5-48F1-B6D0-0C4918279918}" type="presParOf" srcId="{BCD774B6-C0D7-4E8D-AC9A-455FAF2C428B}" destId="{591C2187-9BBE-4D99-9B0C-81E7BE6B984C}"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374952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9DF448-25AF-4A60-B058-1AFA7A937BC7}"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147676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2957981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 xmlns:p14="http://schemas.microsoft.com/office/powerpoint/2010/main" val="2109011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2677154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2843749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1854378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669789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114730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208787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3277076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9DF448-25AF-4A60-B058-1AFA7A937BC7}"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3023215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9DF448-25AF-4A60-B058-1AFA7A937BC7}" type="datetimeFigureOut">
              <a:rPr lang="en-US" smtClean="0"/>
              <a:pPr/>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2427234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2804343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364011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A59DF448-25AF-4A60-B058-1AFA7A937BC7}" type="datetimeFigureOut">
              <a:rPr lang="en-US" smtClean="0"/>
              <a:pPr/>
              <a:t>5/13/2015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281797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9DF448-25AF-4A60-B058-1AFA7A937BC7}"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4222339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59DF448-25AF-4A60-B058-1AFA7A937BC7}" type="datetimeFigureOut">
              <a:rPr lang="en-US" smtClean="0"/>
              <a:pPr/>
              <a:t>5/13/2015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7C457FA-BDAF-44E6-BDB6-5AA9B051F09E}" type="slidenum">
              <a:rPr lang="en-US" smtClean="0"/>
              <a:pPr/>
              <a:t>‹#›</a:t>
            </a:fld>
            <a:endParaRPr lang="en-US"/>
          </a:p>
        </p:txBody>
      </p:sp>
    </p:spTree>
    <p:extLst>
      <p:ext uri="{BB962C8B-B14F-4D97-AF65-F5344CB8AC3E}">
        <p14:creationId xmlns="" xmlns:p14="http://schemas.microsoft.com/office/powerpoint/2010/main" val="301217749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en.wikipedia.org/wiki/Parsi" TargetMode="External"/><Relationship Id="rId3" Type="http://schemas.openxmlformats.org/officeDocument/2006/relationships/hyperlink" Target="http://en.wikipedia.org/wiki/Islam" TargetMode="External"/><Relationship Id="rId7" Type="http://schemas.openxmlformats.org/officeDocument/2006/relationships/hyperlink" Target="http://en.wikipedia.org/wiki/Jainism" TargetMode="External"/><Relationship Id="rId2" Type="http://schemas.openxmlformats.org/officeDocument/2006/relationships/hyperlink" Target="http://en.wikipedia.org/wiki/Hinduism" TargetMode="External"/><Relationship Id="rId1" Type="http://schemas.openxmlformats.org/officeDocument/2006/relationships/slideLayout" Target="../slideLayouts/slideLayout2.xml"/><Relationship Id="rId6" Type="http://schemas.openxmlformats.org/officeDocument/2006/relationships/hyperlink" Target="http://en.wikipedia.org/wiki/Buddhism" TargetMode="External"/><Relationship Id="rId5" Type="http://schemas.openxmlformats.org/officeDocument/2006/relationships/hyperlink" Target="http://en.wikipedia.org/wiki/Sikhism" TargetMode="External"/><Relationship Id="rId4" Type="http://schemas.openxmlformats.org/officeDocument/2006/relationships/hyperlink" Target="http://en.wikipedia.org/wiki/Christianity" TargetMode="External"/><Relationship Id="rId9" Type="http://schemas.openxmlformats.org/officeDocument/2006/relationships/hyperlink" Target="http://en.wikipedia.org/wiki/Animis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866442" y="228600"/>
          <a:ext cx="6620968" cy="243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sz="half" idx="2"/>
          </p:nvPr>
        </p:nvSpPr>
        <p:spPr>
          <a:xfrm>
            <a:off x="866442" y="2819400"/>
            <a:ext cx="7363158" cy="3200400"/>
          </a:xfrm>
        </p:spPr>
        <p:txBody>
          <a:bodyPr>
            <a:normAutofit/>
          </a:bodyPr>
          <a:lstStyle/>
          <a:p>
            <a:pPr algn="ctr"/>
            <a:r>
              <a:rPr lang="en-US" sz="3200" dirty="0" smtClean="0"/>
              <a:t>“To equip young men and women to become Christ-like leaders for grassroots evangelism &amp; Church planting in the unreached villages and cities of India &amp; beyond.”</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381000"/>
            <a:ext cx="7543800" cy="914400"/>
          </a:xfrm>
          <a:prstGeom prst="rect">
            <a:avLst/>
          </a:prstGeom>
        </p:spPr>
        <p:style>
          <a:lnRef idx="3">
            <a:schemeClr val="lt1"/>
          </a:lnRef>
          <a:fillRef idx="1">
            <a:schemeClr val="accent4"/>
          </a:fillRef>
          <a:effectRef idx="1">
            <a:schemeClr val="accent4"/>
          </a:effectRef>
          <a:fontRef idx="minor">
            <a:schemeClr val="lt1"/>
          </a:fontRef>
        </p:style>
        <p:txBody>
          <a:bodyPr vert="horz" anchor="ctr">
            <a:normAutofit fontScale="90000"/>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solidFill>
                  <a:schemeClr val="lt1"/>
                </a:solidFill>
                <a:effectLst>
                  <a:outerShdw blurRad="114300" dist="101600" dir="2700000" algn="tl" rotWithShape="0">
                    <a:srgbClr val="000000">
                      <a:alpha val="40000"/>
                    </a:srgbClr>
                  </a:outerShdw>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sz="4400" b="0" dirty="0" smtClean="0">
                <a:effectLst/>
              </a:rPr>
              <a:t>Suggested Target Population</a:t>
            </a:r>
            <a:endParaRPr lang="en-US" sz="4400" b="0" dirty="0">
              <a:effectLst/>
            </a:endParaRPr>
          </a:p>
        </p:txBody>
      </p:sp>
      <p:sp>
        <p:nvSpPr>
          <p:cNvPr id="6" name="Content Placeholder 5"/>
          <p:cNvSpPr>
            <a:spLocks noGrp="1"/>
          </p:cNvSpPr>
          <p:nvPr>
            <p:ph idx="1"/>
          </p:nvPr>
        </p:nvSpPr>
        <p:spPr>
          <a:xfrm>
            <a:off x="304800" y="1600200"/>
            <a:ext cx="5867400" cy="4114800"/>
          </a:xfrm>
        </p:spPr>
        <p:txBody>
          <a:bodyPr>
            <a:normAutofit/>
          </a:bodyPr>
          <a:lstStyle/>
          <a:p>
            <a:pPr marL="457200" lvl="0" indent="-457200">
              <a:buAutoNum type="arabicPeriod"/>
            </a:pPr>
            <a:r>
              <a:rPr lang="en-US" sz="3600" dirty="0" smtClean="0"/>
              <a:t> Literacy &amp; Illiteracy</a:t>
            </a:r>
          </a:p>
          <a:p>
            <a:pPr marL="457200" lvl="0" indent="-457200">
              <a:buAutoNum type="arabicPeriod"/>
            </a:pPr>
            <a:r>
              <a:rPr lang="en-US" sz="3600" dirty="0" smtClean="0"/>
              <a:t> Urban, Rural &amp; Tribal</a:t>
            </a:r>
          </a:p>
          <a:p>
            <a:pPr marL="457200" lvl="0" indent="-457200">
              <a:buAutoNum type="arabicPeriod"/>
            </a:pPr>
            <a:r>
              <a:rPr lang="en-US" sz="3600" dirty="0" smtClean="0"/>
              <a:t> Rich &amp; Poor</a:t>
            </a:r>
          </a:p>
          <a:p>
            <a:pPr marL="457200" lvl="0" indent="-457200">
              <a:buAutoNum type="arabicPeriod"/>
            </a:pPr>
            <a:r>
              <a:rPr lang="en-US" sz="3600" dirty="0" smtClean="0"/>
              <a:t> Down trodden &amp; Lowly  in the Society</a:t>
            </a:r>
          </a:p>
          <a:p>
            <a:pPr marL="457200" lvl="0" indent="-457200">
              <a:buAutoNum type="arabicPeriod"/>
            </a:pPr>
            <a:r>
              <a:rPr lang="en-US" sz="3600" dirty="0" smtClean="0"/>
              <a:t> Civilized &amp; Uncivilized</a:t>
            </a:r>
          </a:p>
          <a:p>
            <a:pPr marL="457200" lvl="0" indent="-457200">
              <a:buAutoNum type="arabicPeriod"/>
            </a:pPr>
            <a:endParaRPr lang="en-US" dirty="0" smtClean="0"/>
          </a:p>
          <a:p>
            <a:endParaRPr lang="en-US" dirty="0"/>
          </a:p>
        </p:txBody>
      </p:sp>
      <p:sp>
        <p:nvSpPr>
          <p:cNvPr id="9" name="Left Arrow 8"/>
          <p:cNvSpPr/>
          <p:nvPr/>
        </p:nvSpPr>
        <p:spPr>
          <a:xfrm>
            <a:off x="5943600" y="1371600"/>
            <a:ext cx="3200400" cy="403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A </a:t>
            </a:r>
          </a:p>
          <a:p>
            <a:pPr algn="ctr"/>
            <a:r>
              <a:rPr lang="en-US" sz="2400" dirty="0" smtClean="0">
                <a:solidFill>
                  <a:srgbClr val="002060"/>
                </a:solidFill>
              </a:rPr>
              <a:t>CHURCH -BASED GRASSROOTS</a:t>
            </a:r>
          </a:p>
          <a:p>
            <a:pPr algn="ctr"/>
            <a:r>
              <a:rPr lang="en-US" sz="2400" dirty="0" smtClean="0">
                <a:solidFill>
                  <a:srgbClr val="002060"/>
                </a:solidFill>
              </a:rPr>
              <a:t> TRAINING</a:t>
            </a:r>
          </a:p>
          <a:p>
            <a:pPr algn="ct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96200" cy="1066800"/>
          </a:xfrm>
        </p:spPr>
        <p:style>
          <a:lnRef idx="1">
            <a:schemeClr val="accent5"/>
          </a:lnRef>
          <a:fillRef idx="3">
            <a:schemeClr val="accent5"/>
          </a:fillRef>
          <a:effectRef idx="2">
            <a:schemeClr val="accent5"/>
          </a:effectRef>
          <a:fontRef idx="minor">
            <a:schemeClr val="lt1"/>
          </a:fontRef>
        </p:style>
        <p:txBody>
          <a:bodyPr/>
          <a:lstStyle/>
          <a:p>
            <a:r>
              <a:rPr lang="en-US" sz="3200" dirty="0" smtClean="0"/>
              <a:t>Why Church Based Grassroots Training?</a:t>
            </a:r>
            <a:endParaRPr lang="en-US" sz="3200" dirty="0"/>
          </a:p>
        </p:txBody>
      </p:sp>
      <p:sp>
        <p:nvSpPr>
          <p:cNvPr id="3" name="Content Placeholder 2"/>
          <p:cNvSpPr>
            <a:spLocks noGrp="1"/>
          </p:cNvSpPr>
          <p:nvPr>
            <p:ph idx="1"/>
          </p:nvPr>
        </p:nvSpPr>
        <p:spPr>
          <a:xfrm>
            <a:off x="152400" y="1143000"/>
            <a:ext cx="8839200" cy="5486400"/>
          </a:xfrm>
        </p:spPr>
        <p:txBody>
          <a:bodyPr>
            <a:normAutofit fontScale="92500" lnSpcReduction="10000"/>
          </a:bodyPr>
          <a:lstStyle/>
          <a:p>
            <a:pPr algn="just"/>
            <a:r>
              <a:rPr lang="en-US" dirty="0" smtClean="0"/>
              <a:t>Less than 1 % of Christian populations in India go to a Bible College for theological Education.</a:t>
            </a:r>
          </a:p>
          <a:p>
            <a:pPr algn="just"/>
            <a:r>
              <a:rPr lang="en-US" dirty="0" smtClean="0"/>
              <a:t>Professionals, businessmen, Housewives, unemployed, School dropped out, Uneducated, etc. could be part of the program.</a:t>
            </a:r>
          </a:p>
          <a:p>
            <a:pPr algn="just"/>
            <a:r>
              <a:rPr lang="en-US" dirty="0" smtClean="0"/>
              <a:t>“One research proves that 87% of our theological graduates want to work only among the 30% of the population who live in the urban areas (1979-1999).</a:t>
            </a:r>
            <a:r>
              <a:rPr lang="en-US" baseline="30000" dirty="0" smtClean="0"/>
              <a:t>”</a:t>
            </a:r>
            <a:r>
              <a:rPr lang="en-US" dirty="0" smtClean="0"/>
              <a:t> </a:t>
            </a:r>
            <a:r>
              <a:rPr lang="en-US" dirty="0" err="1" smtClean="0"/>
              <a:t>Patra</a:t>
            </a:r>
            <a:r>
              <a:rPr lang="en-US" dirty="0" smtClean="0"/>
              <a:t>, 2000).</a:t>
            </a:r>
          </a:p>
          <a:p>
            <a:pPr algn="just"/>
            <a:r>
              <a:rPr lang="en-US" dirty="0" smtClean="0"/>
              <a:t>Realistically, most of the theological graduates in India look for the ministry opportunities in the Bible Colleges as instructors, in well-established Churches as pastors/associate-pastors/deacons, in reputed organizations as directors/coordinators/administrators, in well-established children’s homes as managers/wardens, and etc. </a:t>
            </a:r>
          </a:p>
          <a:p>
            <a:pPr algn="just"/>
            <a:r>
              <a:rPr lang="en-US" dirty="0" smtClean="0"/>
              <a:t>Moreover, most of them like to be in the cities or developed towns, not in the rural areas (70 % of Indian populations). Perhaps, only 23 % of them go to the mission field as grassroots level workers for grassroots evangelism and Church planting. </a:t>
            </a:r>
          </a:p>
          <a:p>
            <a:pPr algn="just"/>
            <a:r>
              <a:rPr lang="en-US" dirty="0" smtClean="0"/>
              <a:t>The point is that the lay-Christians will become the workers, who will saturate in every city of India.</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96200" cy="1143000"/>
          </a:xfrm>
        </p:spPr>
        <p:txBody>
          <a:bodyPr/>
          <a:lstStyle/>
          <a:p>
            <a:r>
              <a:rPr lang="en-US" sz="3200" dirty="0" smtClean="0"/>
              <a:t>Why Church-Based Grassroots Training?</a:t>
            </a:r>
            <a:endParaRPr lang="en-US" sz="3200" dirty="0"/>
          </a:p>
        </p:txBody>
      </p:sp>
      <p:graphicFrame>
        <p:nvGraphicFramePr>
          <p:cNvPr id="4" name="Content Placeholder 3"/>
          <p:cNvGraphicFramePr>
            <a:graphicFrameLocks noGrp="1"/>
          </p:cNvGraphicFramePr>
          <p:nvPr>
            <p:ph idx="1"/>
          </p:nvPr>
        </p:nvGraphicFramePr>
        <p:xfrm>
          <a:off x="228602" y="1066802"/>
          <a:ext cx="8610595" cy="5715910"/>
        </p:xfrm>
        <a:graphic>
          <a:graphicData uri="http://schemas.openxmlformats.org/drawingml/2006/table">
            <a:tbl>
              <a:tblPr firstRow="1" bandRow="1">
                <a:tableStyleId>{5C22544A-7EE6-4342-B048-85BDC9FD1C3A}</a:tableStyleId>
              </a:tblPr>
              <a:tblGrid>
                <a:gridCol w="1230085"/>
                <a:gridCol w="1230085"/>
                <a:gridCol w="1230085"/>
                <a:gridCol w="1230085"/>
                <a:gridCol w="1230085"/>
                <a:gridCol w="1230085"/>
                <a:gridCol w="1230085"/>
              </a:tblGrid>
              <a:tr h="838198">
                <a:tc>
                  <a:txBody>
                    <a:bodyPr/>
                    <a:lstStyle/>
                    <a:p>
                      <a:pPr marL="0" marR="0" algn="ctr">
                        <a:lnSpc>
                          <a:spcPts val="1400"/>
                        </a:lnSpc>
                        <a:spcBef>
                          <a:spcPts val="0"/>
                        </a:spcBef>
                        <a:spcAft>
                          <a:spcPts val="1000"/>
                        </a:spcAft>
                      </a:pPr>
                      <a:r>
                        <a:rPr lang="en-US" sz="2000" b="1" dirty="0">
                          <a:solidFill>
                            <a:srgbClr val="000000"/>
                          </a:solidFill>
                          <a:latin typeface="Arial"/>
                          <a:ea typeface="Times New Roman"/>
                          <a:cs typeface="Times New Roman"/>
                        </a:rPr>
                        <a:t>Religious</a:t>
                      </a:r>
                      <a:br>
                        <a:rPr lang="en-US" sz="2000" b="1" dirty="0">
                          <a:solidFill>
                            <a:srgbClr val="000000"/>
                          </a:solidFill>
                          <a:latin typeface="Arial"/>
                          <a:ea typeface="Times New Roman"/>
                          <a:cs typeface="Times New Roman"/>
                        </a:rPr>
                      </a:br>
                      <a:r>
                        <a:rPr lang="en-US" sz="2000" b="1" dirty="0">
                          <a:solidFill>
                            <a:srgbClr val="000000"/>
                          </a:solidFill>
                          <a:latin typeface="Arial"/>
                          <a:ea typeface="Times New Roman"/>
                          <a:cs typeface="Times New Roman"/>
                        </a:rPr>
                        <a:t>group</a:t>
                      </a:r>
                      <a:endParaRPr lang="en-US" sz="2000" dirty="0">
                        <a:latin typeface="Calibri"/>
                        <a:ea typeface="Calibri"/>
                        <a:cs typeface="Times New Roman"/>
                      </a:endParaRPr>
                    </a:p>
                  </a:txBody>
                  <a:tcPr marL="60960" marR="167005" marT="30480" marB="30480" anchor="ctr"/>
                </a:tc>
                <a:tc>
                  <a:txBody>
                    <a:bodyPr/>
                    <a:lstStyle/>
                    <a:p>
                      <a:pPr marL="0" marR="0" algn="ctr">
                        <a:lnSpc>
                          <a:spcPts val="1400"/>
                        </a:lnSpc>
                        <a:spcBef>
                          <a:spcPts val="0"/>
                        </a:spcBef>
                        <a:spcAft>
                          <a:spcPts val="1000"/>
                        </a:spcAft>
                      </a:pPr>
                      <a:r>
                        <a:rPr lang="en-US" sz="2000" b="1">
                          <a:solidFill>
                            <a:srgbClr val="000000"/>
                          </a:solidFill>
                          <a:latin typeface="Arial"/>
                          <a:ea typeface="Times New Roman"/>
                          <a:cs typeface="Times New Roman"/>
                        </a:rPr>
                        <a:t>Population</a:t>
                      </a:r>
                      <a:br>
                        <a:rPr lang="en-US" sz="2000" b="1">
                          <a:solidFill>
                            <a:srgbClr val="000000"/>
                          </a:solidFill>
                          <a:latin typeface="Arial"/>
                          <a:ea typeface="Times New Roman"/>
                          <a:cs typeface="Times New Roman"/>
                        </a:rPr>
                      </a:br>
                      <a:r>
                        <a:rPr lang="en-US" sz="2000" b="1">
                          <a:solidFill>
                            <a:srgbClr val="000000"/>
                          </a:solidFill>
                          <a:latin typeface="Arial"/>
                          <a:ea typeface="Times New Roman"/>
                          <a:cs typeface="Times New Roman"/>
                        </a:rPr>
                        <a:t>% 1951</a:t>
                      </a:r>
                      <a:endParaRPr lang="en-US" sz="2000">
                        <a:latin typeface="Calibri"/>
                        <a:ea typeface="Calibri"/>
                        <a:cs typeface="Times New Roman"/>
                      </a:endParaRPr>
                    </a:p>
                  </a:txBody>
                  <a:tcPr marL="60960" marR="167005" marT="30480" marB="30480" anchor="ctr"/>
                </a:tc>
                <a:tc>
                  <a:txBody>
                    <a:bodyPr/>
                    <a:lstStyle/>
                    <a:p>
                      <a:pPr marL="0" marR="0" algn="ctr">
                        <a:lnSpc>
                          <a:spcPts val="1400"/>
                        </a:lnSpc>
                        <a:spcBef>
                          <a:spcPts val="0"/>
                        </a:spcBef>
                        <a:spcAft>
                          <a:spcPts val="1000"/>
                        </a:spcAft>
                      </a:pPr>
                      <a:r>
                        <a:rPr lang="en-US" sz="2000" b="1">
                          <a:solidFill>
                            <a:srgbClr val="000000"/>
                          </a:solidFill>
                          <a:latin typeface="Arial"/>
                          <a:ea typeface="Times New Roman"/>
                          <a:cs typeface="Times New Roman"/>
                        </a:rPr>
                        <a:t>Population</a:t>
                      </a:r>
                      <a:br>
                        <a:rPr lang="en-US" sz="2000" b="1">
                          <a:solidFill>
                            <a:srgbClr val="000000"/>
                          </a:solidFill>
                          <a:latin typeface="Arial"/>
                          <a:ea typeface="Times New Roman"/>
                          <a:cs typeface="Times New Roman"/>
                        </a:rPr>
                      </a:br>
                      <a:r>
                        <a:rPr lang="en-US" sz="2000" b="1">
                          <a:solidFill>
                            <a:srgbClr val="000000"/>
                          </a:solidFill>
                          <a:latin typeface="Arial"/>
                          <a:ea typeface="Times New Roman"/>
                          <a:cs typeface="Times New Roman"/>
                        </a:rPr>
                        <a:t>% 1961</a:t>
                      </a:r>
                      <a:endParaRPr lang="en-US" sz="2000">
                        <a:latin typeface="Calibri"/>
                        <a:ea typeface="Calibri"/>
                        <a:cs typeface="Times New Roman"/>
                      </a:endParaRPr>
                    </a:p>
                  </a:txBody>
                  <a:tcPr marL="60960" marR="167005" marT="30480" marB="30480" anchor="ctr"/>
                </a:tc>
                <a:tc>
                  <a:txBody>
                    <a:bodyPr/>
                    <a:lstStyle/>
                    <a:p>
                      <a:pPr marL="0" marR="0" algn="ctr">
                        <a:lnSpc>
                          <a:spcPts val="1400"/>
                        </a:lnSpc>
                        <a:spcBef>
                          <a:spcPts val="0"/>
                        </a:spcBef>
                        <a:spcAft>
                          <a:spcPts val="1000"/>
                        </a:spcAft>
                      </a:pPr>
                      <a:r>
                        <a:rPr lang="en-US" sz="2000" b="1">
                          <a:solidFill>
                            <a:srgbClr val="000000"/>
                          </a:solidFill>
                          <a:latin typeface="Arial"/>
                          <a:ea typeface="Times New Roman"/>
                          <a:cs typeface="Times New Roman"/>
                        </a:rPr>
                        <a:t>Population</a:t>
                      </a:r>
                      <a:br>
                        <a:rPr lang="en-US" sz="2000" b="1">
                          <a:solidFill>
                            <a:srgbClr val="000000"/>
                          </a:solidFill>
                          <a:latin typeface="Arial"/>
                          <a:ea typeface="Times New Roman"/>
                          <a:cs typeface="Times New Roman"/>
                        </a:rPr>
                      </a:br>
                      <a:r>
                        <a:rPr lang="en-US" sz="2000" b="1">
                          <a:solidFill>
                            <a:srgbClr val="000000"/>
                          </a:solidFill>
                          <a:latin typeface="Arial"/>
                          <a:ea typeface="Times New Roman"/>
                          <a:cs typeface="Times New Roman"/>
                        </a:rPr>
                        <a:t>% 1971</a:t>
                      </a:r>
                      <a:endParaRPr lang="en-US" sz="2000">
                        <a:latin typeface="Calibri"/>
                        <a:ea typeface="Calibri"/>
                        <a:cs typeface="Times New Roman"/>
                      </a:endParaRPr>
                    </a:p>
                  </a:txBody>
                  <a:tcPr marL="60960" marR="167005" marT="30480" marB="30480" anchor="ctr"/>
                </a:tc>
                <a:tc>
                  <a:txBody>
                    <a:bodyPr/>
                    <a:lstStyle/>
                    <a:p>
                      <a:pPr marL="0" marR="0" algn="ctr">
                        <a:lnSpc>
                          <a:spcPts val="1400"/>
                        </a:lnSpc>
                        <a:spcBef>
                          <a:spcPts val="0"/>
                        </a:spcBef>
                        <a:spcAft>
                          <a:spcPts val="1000"/>
                        </a:spcAft>
                      </a:pPr>
                      <a:r>
                        <a:rPr lang="en-US" sz="2000" b="1">
                          <a:solidFill>
                            <a:srgbClr val="000000"/>
                          </a:solidFill>
                          <a:latin typeface="Arial"/>
                          <a:ea typeface="Times New Roman"/>
                          <a:cs typeface="Times New Roman"/>
                        </a:rPr>
                        <a:t>Population</a:t>
                      </a:r>
                      <a:br>
                        <a:rPr lang="en-US" sz="2000" b="1">
                          <a:solidFill>
                            <a:srgbClr val="000000"/>
                          </a:solidFill>
                          <a:latin typeface="Arial"/>
                          <a:ea typeface="Times New Roman"/>
                          <a:cs typeface="Times New Roman"/>
                        </a:rPr>
                      </a:br>
                      <a:r>
                        <a:rPr lang="en-US" sz="2000" b="1">
                          <a:solidFill>
                            <a:srgbClr val="000000"/>
                          </a:solidFill>
                          <a:latin typeface="Arial"/>
                          <a:ea typeface="Times New Roman"/>
                          <a:cs typeface="Times New Roman"/>
                        </a:rPr>
                        <a:t>% 1981</a:t>
                      </a:r>
                      <a:endParaRPr lang="en-US" sz="2000">
                        <a:latin typeface="Calibri"/>
                        <a:ea typeface="Calibri"/>
                        <a:cs typeface="Times New Roman"/>
                      </a:endParaRPr>
                    </a:p>
                  </a:txBody>
                  <a:tcPr marL="60960" marR="167005" marT="30480" marB="30480" anchor="ctr"/>
                </a:tc>
                <a:tc>
                  <a:txBody>
                    <a:bodyPr/>
                    <a:lstStyle/>
                    <a:p>
                      <a:pPr marL="0" marR="0" algn="ctr">
                        <a:lnSpc>
                          <a:spcPts val="1400"/>
                        </a:lnSpc>
                        <a:spcBef>
                          <a:spcPts val="0"/>
                        </a:spcBef>
                        <a:spcAft>
                          <a:spcPts val="1000"/>
                        </a:spcAft>
                      </a:pPr>
                      <a:r>
                        <a:rPr lang="en-US" sz="2000" b="1">
                          <a:solidFill>
                            <a:srgbClr val="000000"/>
                          </a:solidFill>
                          <a:latin typeface="Arial"/>
                          <a:ea typeface="Times New Roman"/>
                          <a:cs typeface="Times New Roman"/>
                        </a:rPr>
                        <a:t>Population</a:t>
                      </a:r>
                      <a:br>
                        <a:rPr lang="en-US" sz="2000" b="1">
                          <a:solidFill>
                            <a:srgbClr val="000000"/>
                          </a:solidFill>
                          <a:latin typeface="Arial"/>
                          <a:ea typeface="Times New Roman"/>
                          <a:cs typeface="Times New Roman"/>
                        </a:rPr>
                      </a:br>
                      <a:r>
                        <a:rPr lang="en-US" sz="2000" b="1">
                          <a:solidFill>
                            <a:srgbClr val="000000"/>
                          </a:solidFill>
                          <a:latin typeface="Arial"/>
                          <a:ea typeface="Times New Roman"/>
                          <a:cs typeface="Times New Roman"/>
                        </a:rPr>
                        <a:t>% 1991</a:t>
                      </a:r>
                      <a:endParaRPr lang="en-US" sz="2000">
                        <a:latin typeface="Calibri"/>
                        <a:ea typeface="Calibri"/>
                        <a:cs typeface="Times New Roman"/>
                      </a:endParaRPr>
                    </a:p>
                  </a:txBody>
                  <a:tcPr marL="60960" marR="167005" marT="30480" marB="30480" anchor="ctr"/>
                </a:tc>
                <a:tc>
                  <a:txBody>
                    <a:bodyPr/>
                    <a:lstStyle/>
                    <a:p>
                      <a:pPr marL="0" marR="0" algn="ctr">
                        <a:lnSpc>
                          <a:spcPts val="1400"/>
                        </a:lnSpc>
                        <a:spcBef>
                          <a:spcPts val="0"/>
                        </a:spcBef>
                        <a:spcAft>
                          <a:spcPts val="1000"/>
                        </a:spcAft>
                      </a:pPr>
                      <a:r>
                        <a:rPr lang="en-US" sz="2000" b="1">
                          <a:solidFill>
                            <a:srgbClr val="000000"/>
                          </a:solidFill>
                          <a:latin typeface="Arial"/>
                          <a:ea typeface="Times New Roman"/>
                          <a:cs typeface="Times New Roman"/>
                        </a:rPr>
                        <a:t>Population</a:t>
                      </a:r>
                      <a:br>
                        <a:rPr lang="en-US" sz="2000" b="1">
                          <a:solidFill>
                            <a:srgbClr val="000000"/>
                          </a:solidFill>
                          <a:latin typeface="Arial"/>
                          <a:ea typeface="Times New Roman"/>
                          <a:cs typeface="Times New Roman"/>
                        </a:rPr>
                      </a:br>
                      <a:r>
                        <a:rPr lang="en-US" sz="2000" b="1">
                          <a:solidFill>
                            <a:srgbClr val="000000"/>
                          </a:solidFill>
                          <a:latin typeface="Arial"/>
                          <a:ea typeface="Times New Roman"/>
                          <a:cs typeface="Times New Roman"/>
                        </a:rPr>
                        <a:t>% 2001</a:t>
                      </a:r>
                      <a:endParaRPr lang="en-US" sz="2000">
                        <a:latin typeface="Calibri"/>
                        <a:ea typeface="Calibri"/>
                        <a:cs typeface="Times New Roman"/>
                      </a:endParaRPr>
                    </a:p>
                  </a:txBody>
                  <a:tcPr marL="60960" marR="167005" marT="30480" marB="30480" anchor="ctr"/>
                </a:tc>
              </a:tr>
              <a:tr h="609714">
                <a:tc>
                  <a:txBody>
                    <a:bodyPr/>
                    <a:lstStyle/>
                    <a:p>
                      <a:pPr marL="0" marR="0" algn="ctr">
                        <a:lnSpc>
                          <a:spcPts val="1400"/>
                        </a:lnSpc>
                        <a:spcBef>
                          <a:spcPts val="0"/>
                        </a:spcBef>
                        <a:spcAft>
                          <a:spcPts val="1000"/>
                        </a:spcAft>
                      </a:pPr>
                      <a:r>
                        <a:rPr lang="en-US" sz="2000" b="1" u="none" strike="noStrike" dirty="0">
                          <a:solidFill>
                            <a:schemeClr val="bg1"/>
                          </a:solidFill>
                          <a:latin typeface="Arial"/>
                          <a:ea typeface="Times New Roman"/>
                          <a:cs typeface="Times New Roman"/>
                          <a:hlinkClick r:id="rId2" tooltip="Hinduism"/>
                        </a:rPr>
                        <a:t>Hindu</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84.1%</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83.45%</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dirty="0">
                          <a:solidFill>
                            <a:srgbClr val="000000"/>
                          </a:solidFill>
                          <a:latin typeface="Arial"/>
                          <a:ea typeface="Times New Roman"/>
                          <a:cs typeface="Times New Roman"/>
                        </a:rPr>
                        <a:t>82.73%</a:t>
                      </a:r>
                      <a:endParaRPr lang="en-US" sz="2000" dirty="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dirty="0">
                          <a:solidFill>
                            <a:srgbClr val="000000"/>
                          </a:solidFill>
                          <a:latin typeface="Arial"/>
                          <a:ea typeface="Times New Roman"/>
                          <a:cs typeface="Times New Roman"/>
                        </a:rPr>
                        <a:t>82.30%</a:t>
                      </a:r>
                      <a:endParaRPr lang="en-US" sz="2000" dirty="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81.53%</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80.46%</a:t>
                      </a:r>
                      <a:endParaRPr lang="en-US" sz="2000">
                        <a:latin typeface="Calibri"/>
                        <a:ea typeface="Calibri"/>
                        <a:cs typeface="Times New Roman"/>
                      </a:endParaRPr>
                    </a:p>
                  </a:txBody>
                  <a:tcPr marL="60960" marR="60960" marT="30480" marB="30480" anchor="ctr"/>
                </a:tc>
              </a:tr>
              <a:tr h="609714">
                <a:tc>
                  <a:txBody>
                    <a:bodyPr/>
                    <a:lstStyle/>
                    <a:p>
                      <a:pPr marL="0" marR="0" algn="ctr">
                        <a:lnSpc>
                          <a:spcPts val="1400"/>
                        </a:lnSpc>
                        <a:spcBef>
                          <a:spcPts val="0"/>
                        </a:spcBef>
                        <a:spcAft>
                          <a:spcPts val="1000"/>
                        </a:spcAft>
                      </a:pPr>
                      <a:r>
                        <a:rPr lang="en-US" sz="2000" b="1" u="none" strike="noStrike" dirty="0">
                          <a:solidFill>
                            <a:schemeClr val="bg1"/>
                          </a:solidFill>
                          <a:latin typeface="Arial"/>
                          <a:ea typeface="Times New Roman"/>
                          <a:cs typeface="Times New Roman"/>
                          <a:hlinkClick r:id="rId3" tooltip="Islam"/>
                        </a:rPr>
                        <a:t>Muslim</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9.8%</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10.69%</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11.21%</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11.75%</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12.61%</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13.43%</a:t>
                      </a:r>
                      <a:endParaRPr lang="en-US" sz="2000">
                        <a:latin typeface="Calibri"/>
                        <a:ea typeface="Calibri"/>
                        <a:cs typeface="Times New Roman"/>
                      </a:endParaRPr>
                    </a:p>
                  </a:txBody>
                  <a:tcPr marL="60960" marR="60960" marT="30480" marB="30480" anchor="ctr"/>
                </a:tc>
              </a:tr>
              <a:tr h="609714">
                <a:tc>
                  <a:txBody>
                    <a:bodyPr/>
                    <a:lstStyle/>
                    <a:p>
                      <a:pPr marL="0" marR="0" algn="ctr">
                        <a:lnSpc>
                          <a:spcPts val="1400"/>
                        </a:lnSpc>
                        <a:spcBef>
                          <a:spcPts val="0"/>
                        </a:spcBef>
                        <a:spcAft>
                          <a:spcPts val="1000"/>
                        </a:spcAft>
                      </a:pPr>
                      <a:r>
                        <a:rPr lang="en-US" sz="2000" b="1" u="none" strike="noStrike" dirty="0">
                          <a:solidFill>
                            <a:schemeClr val="bg1"/>
                          </a:solidFill>
                          <a:latin typeface="Arial"/>
                          <a:ea typeface="Times New Roman"/>
                          <a:cs typeface="Times New Roman"/>
                          <a:hlinkClick r:id="rId4" tooltip="Christianity"/>
                        </a:rPr>
                        <a:t>Christian</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dirty="0">
                          <a:solidFill>
                            <a:srgbClr val="7030A0"/>
                          </a:solidFill>
                          <a:latin typeface="Arial"/>
                          <a:ea typeface="Times New Roman"/>
                          <a:cs typeface="Times New Roman"/>
                        </a:rPr>
                        <a:t>2%</a:t>
                      </a:r>
                      <a:endParaRPr lang="en-US" sz="2000" dirty="0">
                        <a:solidFill>
                          <a:srgbClr val="7030A0"/>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7030A0"/>
                          </a:solidFill>
                          <a:latin typeface="Arial"/>
                          <a:ea typeface="Times New Roman"/>
                          <a:cs typeface="Times New Roman"/>
                        </a:rPr>
                        <a:t>2.44%</a:t>
                      </a:r>
                      <a:endParaRPr lang="en-US" sz="2000">
                        <a:solidFill>
                          <a:srgbClr val="7030A0"/>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7030A0"/>
                          </a:solidFill>
                          <a:latin typeface="Arial"/>
                          <a:ea typeface="Times New Roman"/>
                          <a:cs typeface="Times New Roman"/>
                        </a:rPr>
                        <a:t>2.60%</a:t>
                      </a:r>
                      <a:endParaRPr lang="en-US" sz="2000">
                        <a:solidFill>
                          <a:srgbClr val="7030A0"/>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7030A0"/>
                          </a:solidFill>
                          <a:latin typeface="Arial"/>
                          <a:ea typeface="Times New Roman"/>
                          <a:cs typeface="Times New Roman"/>
                        </a:rPr>
                        <a:t>2.44%</a:t>
                      </a:r>
                      <a:endParaRPr lang="en-US" sz="2000">
                        <a:solidFill>
                          <a:srgbClr val="7030A0"/>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7030A0"/>
                          </a:solidFill>
                          <a:latin typeface="Arial"/>
                          <a:ea typeface="Times New Roman"/>
                          <a:cs typeface="Times New Roman"/>
                        </a:rPr>
                        <a:t>2.32%</a:t>
                      </a:r>
                      <a:endParaRPr lang="en-US" sz="2000">
                        <a:solidFill>
                          <a:srgbClr val="7030A0"/>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dirty="0">
                          <a:solidFill>
                            <a:srgbClr val="7030A0"/>
                          </a:solidFill>
                          <a:latin typeface="Arial"/>
                          <a:ea typeface="Times New Roman"/>
                          <a:cs typeface="Times New Roman"/>
                        </a:rPr>
                        <a:t>2.34%</a:t>
                      </a:r>
                      <a:endParaRPr lang="en-US" sz="2000" dirty="0">
                        <a:solidFill>
                          <a:srgbClr val="7030A0"/>
                        </a:solidFill>
                        <a:latin typeface="Calibri"/>
                        <a:ea typeface="Calibri"/>
                        <a:cs typeface="Times New Roman"/>
                      </a:endParaRPr>
                    </a:p>
                  </a:txBody>
                  <a:tcPr marL="60960" marR="60960" marT="30480" marB="30480" anchor="ctr"/>
                </a:tc>
              </a:tr>
              <a:tr h="609714">
                <a:tc>
                  <a:txBody>
                    <a:bodyPr/>
                    <a:lstStyle/>
                    <a:p>
                      <a:pPr marL="0" marR="0" algn="ctr">
                        <a:lnSpc>
                          <a:spcPts val="1400"/>
                        </a:lnSpc>
                        <a:spcBef>
                          <a:spcPts val="0"/>
                        </a:spcBef>
                        <a:spcAft>
                          <a:spcPts val="1000"/>
                        </a:spcAft>
                      </a:pPr>
                      <a:r>
                        <a:rPr lang="en-US" sz="2000" b="1" u="none" strike="noStrike" dirty="0">
                          <a:solidFill>
                            <a:schemeClr val="bg1"/>
                          </a:solidFill>
                          <a:latin typeface="Arial"/>
                          <a:ea typeface="Times New Roman"/>
                          <a:cs typeface="Times New Roman"/>
                          <a:hlinkClick r:id="rId5" tooltip="Sikhism"/>
                        </a:rPr>
                        <a:t>Sikh</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1.89%</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1.79%</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1.89%</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1.92%</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1.94%</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1.87%</a:t>
                      </a:r>
                      <a:endParaRPr lang="en-US" sz="2000">
                        <a:latin typeface="Calibri"/>
                        <a:ea typeface="Calibri"/>
                        <a:cs typeface="Times New Roman"/>
                      </a:endParaRPr>
                    </a:p>
                  </a:txBody>
                  <a:tcPr marL="60960" marR="60960" marT="30480" marB="30480" anchor="ctr"/>
                </a:tc>
              </a:tr>
              <a:tr h="609714">
                <a:tc>
                  <a:txBody>
                    <a:bodyPr/>
                    <a:lstStyle/>
                    <a:p>
                      <a:pPr marL="0" marR="0" algn="ctr">
                        <a:lnSpc>
                          <a:spcPts val="1400"/>
                        </a:lnSpc>
                        <a:spcBef>
                          <a:spcPts val="0"/>
                        </a:spcBef>
                        <a:spcAft>
                          <a:spcPts val="1000"/>
                        </a:spcAft>
                      </a:pPr>
                      <a:r>
                        <a:rPr lang="en-US" sz="2000" b="1" u="none" strike="noStrike" dirty="0">
                          <a:solidFill>
                            <a:schemeClr val="bg1"/>
                          </a:solidFill>
                          <a:latin typeface="Arial"/>
                          <a:ea typeface="Times New Roman"/>
                          <a:cs typeface="Times New Roman"/>
                          <a:hlinkClick r:id="rId6" tooltip="Buddhism"/>
                        </a:rPr>
                        <a:t>Buddhist</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0.74%</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0.74%</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0.70%</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0.70%</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0.77%</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0.77%</a:t>
                      </a:r>
                      <a:endParaRPr lang="en-US" sz="2000">
                        <a:latin typeface="Calibri"/>
                        <a:ea typeface="Calibri"/>
                        <a:cs typeface="Times New Roman"/>
                      </a:endParaRPr>
                    </a:p>
                  </a:txBody>
                  <a:tcPr marL="60960" marR="60960" marT="30480" marB="30480" anchor="ctr"/>
                </a:tc>
              </a:tr>
              <a:tr h="609714">
                <a:tc>
                  <a:txBody>
                    <a:bodyPr/>
                    <a:lstStyle/>
                    <a:p>
                      <a:pPr marL="0" marR="0" algn="ctr">
                        <a:lnSpc>
                          <a:spcPts val="1400"/>
                        </a:lnSpc>
                        <a:spcBef>
                          <a:spcPts val="0"/>
                        </a:spcBef>
                        <a:spcAft>
                          <a:spcPts val="1000"/>
                        </a:spcAft>
                      </a:pPr>
                      <a:r>
                        <a:rPr lang="en-US" sz="2000" b="1" u="none" strike="noStrike" dirty="0">
                          <a:solidFill>
                            <a:schemeClr val="bg1"/>
                          </a:solidFill>
                          <a:latin typeface="Arial"/>
                          <a:ea typeface="Times New Roman"/>
                          <a:cs typeface="Times New Roman"/>
                          <a:hlinkClick r:id="rId7" tooltip="Jainism"/>
                        </a:rPr>
                        <a:t>Jain</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0.46%</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0.46%</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0.48%</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0.47%</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0.40%</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0.41%</a:t>
                      </a:r>
                      <a:endParaRPr lang="en-US" sz="2000">
                        <a:latin typeface="Calibri"/>
                        <a:ea typeface="Calibri"/>
                        <a:cs typeface="Times New Roman"/>
                      </a:endParaRPr>
                    </a:p>
                  </a:txBody>
                  <a:tcPr marL="60960" marR="60960" marT="30480" marB="30480" anchor="ctr"/>
                </a:tc>
              </a:tr>
              <a:tr h="609714">
                <a:tc>
                  <a:txBody>
                    <a:bodyPr/>
                    <a:lstStyle/>
                    <a:p>
                      <a:pPr marL="0" marR="0" algn="ctr">
                        <a:lnSpc>
                          <a:spcPts val="1400"/>
                        </a:lnSpc>
                        <a:spcBef>
                          <a:spcPts val="0"/>
                        </a:spcBef>
                        <a:spcAft>
                          <a:spcPts val="1000"/>
                        </a:spcAft>
                      </a:pPr>
                      <a:r>
                        <a:rPr lang="en-US" sz="2000" b="1" u="none" strike="noStrike" dirty="0" err="1">
                          <a:solidFill>
                            <a:schemeClr val="bg1"/>
                          </a:solidFill>
                          <a:latin typeface="Arial"/>
                          <a:ea typeface="Times New Roman"/>
                          <a:cs typeface="Times New Roman"/>
                          <a:hlinkClick r:id="rId8" tooltip="Parsi"/>
                        </a:rPr>
                        <a:t>Parsi</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0.13%</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0.09%</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dirty="0">
                          <a:solidFill>
                            <a:srgbClr val="000000"/>
                          </a:solidFill>
                          <a:latin typeface="Arial"/>
                          <a:ea typeface="Times New Roman"/>
                          <a:cs typeface="Times New Roman"/>
                        </a:rPr>
                        <a:t>0.09%</a:t>
                      </a:r>
                      <a:endParaRPr lang="en-US" sz="2000" dirty="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0.09%</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0.08%</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0.06%</a:t>
                      </a:r>
                      <a:endParaRPr lang="en-US" sz="2000">
                        <a:latin typeface="Calibri"/>
                        <a:ea typeface="Calibri"/>
                        <a:cs typeface="Times New Roman"/>
                      </a:endParaRPr>
                    </a:p>
                  </a:txBody>
                  <a:tcPr marL="60960" marR="60960" marT="30480" marB="30480" anchor="ctr"/>
                </a:tc>
              </a:tr>
              <a:tr h="609714">
                <a:tc>
                  <a:txBody>
                    <a:bodyPr/>
                    <a:lstStyle/>
                    <a:p>
                      <a:pPr marL="0" marR="0" algn="ctr">
                        <a:lnSpc>
                          <a:spcPts val="1400"/>
                        </a:lnSpc>
                        <a:spcBef>
                          <a:spcPts val="0"/>
                        </a:spcBef>
                        <a:spcAft>
                          <a:spcPts val="1000"/>
                        </a:spcAft>
                      </a:pPr>
                      <a:r>
                        <a:rPr lang="en-US" sz="2000" b="1" u="none" strike="noStrike" dirty="0">
                          <a:solidFill>
                            <a:schemeClr val="bg1"/>
                          </a:solidFill>
                          <a:latin typeface="Arial"/>
                          <a:ea typeface="Times New Roman"/>
                          <a:cs typeface="Times New Roman"/>
                          <a:hlinkClick r:id="rId9" tooltip="Animism"/>
                        </a:rPr>
                        <a:t>Animist</a:t>
                      </a:r>
                      <a:r>
                        <a:rPr lang="en-US" sz="2000" b="1" dirty="0">
                          <a:solidFill>
                            <a:schemeClr val="bg1"/>
                          </a:solidFill>
                          <a:latin typeface="Arial"/>
                          <a:ea typeface="Times New Roman"/>
                          <a:cs typeface="Times New Roman"/>
                        </a:rPr>
                        <a:t>, others</a:t>
                      </a:r>
                      <a:endParaRPr lang="en-US" sz="2000" dirty="0">
                        <a:solidFill>
                          <a:schemeClr val="bg1"/>
                        </a:solidFill>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0.43%</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0.43%</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0.41%</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0.42%</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a:solidFill>
                            <a:srgbClr val="000000"/>
                          </a:solidFill>
                          <a:latin typeface="Arial"/>
                          <a:ea typeface="Times New Roman"/>
                          <a:cs typeface="Times New Roman"/>
                        </a:rPr>
                        <a:t>0.44%</a:t>
                      </a:r>
                      <a:endParaRPr lang="en-US" sz="2000">
                        <a:latin typeface="Calibri"/>
                        <a:ea typeface="Calibri"/>
                        <a:cs typeface="Times New Roman"/>
                      </a:endParaRPr>
                    </a:p>
                  </a:txBody>
                  <a:tcPr marL="60960" marR="60960" marT="30480" marB="30480" anchor="ctr"/>
                </a:tc>
                <a:tc>
                  <a:txBody>
                    <a:bodyPr/>
                    <a:lstStyle/>
                    <a:p>
                      <a:pPr marL="0" marR="0">
                        <a:lnSpc>
                          <a:spcPts val="1400"/>
                        </a:lnSpc>
                        <a:spcBef>
                          <a:spcPts val="0"/>
                        </a:spcBef>
                        <a:spcAft>
                          <a:spcPts val="1000"/>
                        </a:spcAft>
                      </a:pPr>
                      <a:r>
                        <a:rPr lang="en-US" sz="2000" dirty="0">
                          <a:solidFill>
                            <a:srgbClr val="000000"/>
                          </a:solidFill>
                          <a:latin typeface="Arial"/>
                          <a:ea typeface="Times New Roman"/>
                          <a:cs typeface="Times New Roman"/>
                        </a:rPr>
                        <a:t>0.72%</a:t>
                      </a:r>
                      <a:endParaRPr lang="en-US" sz="2000" dirty="0">
                        <a:latin typeface="Calibri"/>
                        <a:ea typeface="Calibri"/>
                        <a:cs typeface="Times New Roman"/>
                      </a:endParaRPr>
                    </a:p>
                  </a:txBody>
                  <a:tcPr marL="60960" marR="60960" marT="30480" marB="30480"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en-US" dirty="0" smtClean="0"/>
              <a:t>Suggested Modes of Delivery the Program</a:t>
            </a:r>
            <a:endParaRPr lang="en-US" dirty="0"/>
          </a:p>
        </p:txBody>
      </p:sp>
      <p:sp>
        <p:nvSpPr>
          <p:cNvPr id="3" name="Content Placeholder 2"/>
          <p:cNvSpPr>
            <a:spLocks noGrp="1"/>
          </p:cNvSpPr>
          <p:nvPr>
            <p:ph idx="1"/>
          </p:nvPr>
        </p:nvSpPr>
        <p:spPr>
          <a:xfrm>
            <a:off x="381000" y="2052925"/>
            <a:ext cx="8077200" cy="1757075"/>
          </a:xfrm>
        </p:spPr>
        <p:txBody>
          <a:bodyPr>
            <a:normAutofit fontScale="85000" lnSpcReduction="20000"/>
          </a:bodyPr>
          <a:lstStyle/>
          <a:p>
            <a:r>
              <a:rPr lang="en-US" sz="3200" dirty="0" smtClean="0"/>
              <a:t>Three Terms in a Year (Each term for four months)</a:t>
            </a:r>
          </a:p>
          <a:p>
            <a:r>
              <a:rPr lang="en-US" sz="3200" dirty="0" smtClean="0"/>
              <a:t>Four courses in a term</a:t>
            </a:r>
          </a:p>
          <a:p>
            <a:r>
              <a:rPr lang="en-US" sz="3200" dirty="0" smtClean="0"/>
              <a:t>30 days for a course</a:t>
            </a:r>
          </a:p>
          <a:p>
            <a:pPr>
              <a:buNone/>
            </a:pPr>
            <a:endParaRPr lang="en-US" dirty="0" smtClean="0"/>
          </a:p>
          <a:p>
            <a:endParaRPr lang="en-US" dirty="0"/>
          </a:p>
        </p:txBody>
      </p:sp>
      <p:graphicFrame>
        <p:nvGraphicFramePr>
          <p:cNvPr id="4" name="Table 3"/>
          <p:cNvGraphicFramePr>
            <a:graphicFrameLocks noGrp="1"/>
          </p:cNvGraphicFramePr>
          <p:nvPr/>
        </p:nvGraphicFramePr>
        <p:xfrm>
          <a:off x="0" y="4419600"/>
          <a:ext cx="9144000" cy="2438400"/>
        </p:xfrm>
        <a:graphic>
          <a:graphicData uri="http://schemas.openxmlformats.org/drawingml/2006/table">
            <a:tbl>
              <a:tblPr firstRow="1" bandRow="1">
                <a:tableStyleId>{5C22544A-7EE6-4342-B048-85BDC9FD1C3A}</a:tableStyleId>
              </a:tblPr>
              <a:tblGrid>
                <a:gridCol w="3352800"/>
                <a:gridCol w="2438400"/>
                <a:gridCol w="3352800"/>
              </a:tblGrid>
              <a:tr h="762000">
                <a:tc gridSpan="3">
                  <a:txBody>
                    <a:bodyPr/>
                    <a:lstStyle/>
                    <a:p>
                      <a:pPr algn="ctr"/>
                      <a:r>
                        <a:rPr lang="en-US" sz="3200" dirty="0" smtClean="0"/>
                        <a:t>Each Course (Available: 30x4= 120 hours) </a:t>
                      </a:r>
                      <a:endParaRPr lang="en-US" sz="3200" dirty="0"/>
                    </a:p>
                  </a:txBody>
                  <a:tcPr/>
                </a:tc>
                <a:tc hMerge="1">
                  <a:txBody>
                    <a:bodyPr/>
                    <a:lstStyle/>
                    <a:p>
                      <a:endParaRPr lang="en-US"/>
                    </a:p>
                  </a:txBody>
                  <a:tcPr/>
                </a:tc>
                <a:tc hMerge="1">
                  <a:txBody>
                    <a:bodyPr/>
                    <a:lstStyle/>
                    <a:p>
                      <a:endParaRPr lang="en-US"/>
                    </a:p>
                  </a:txBody>
                  <a:tcPr/>
                </a:tc>
              </a:tr>
              <a:tr h="762000">
                <a:tc>
                  <a:txBody>
                    <a:bodyPr/>
                    <a:lstStyle/>
                    <a:p>
                      <a:pPr algn="ctr"/>
                      <a:r>
                        <a:rPr lang="en-US" dirty="0" smtClean="0"/>
                        <a:t>Lectures</a:t>
                      </a:r>
                    </a:p>
                    <a:p>
                      <a:pPr algn="ctr"/>
                      <a:r>
                        <a:rPr lang="en-US" dirty="0" smtClean="0"/>
                        <a:t>(Includes Interactions &amp; Discussions)</a:t>
                      </a:r>
                      <a:endParaRPr lang="en-US" dirty="0"/>
                    </a:p>
                  </a:txBody>
                  <a:tcPr/>
                </a:tc>
                <a:tc>
                  <a:txBody>
                    <a:bodyPr/>
                    <a:lstStyle/>
                    <a:p>
                      <a:pPr algn="ctr"/>
                      <a:r>
                        <a:rPr lang="en-US" dirty="0" smtClean="0"/>
                        <a:t>Home Works</a:t>
                      </a:r>
                    </a:p>
                    <a:p>
                      <a:pPr algn="ctr"/>
                      <a:r>
                        <a:rPr lang="en-US" dirty="0" smtClean="0"/>
                        <a:t>(Reading &amp; Writings)</a:t>
                      </a:r>
                      <a:endParaRPr lang="en-US" dirty="0"/>
                    </a:p>
                  </a:txBody>
                  <a:tcPr/>
                </a:tc>
                <a:tc>
                  <a:txBody>
                    <a:bodyPr/>
                    <a:lstStyle/>
                    <a:p>
                      <a:pPr algn="ctr"/>
                      <a:r>
                        <a:rPr lang="en-US" dirty="0" smtClean="0"/>
                        <a:t>Field Works</a:t>
                      </a:r>
                    </a:p>
                    <a:p>
                      <a:pPr algn="ctr"/>
                      <a:r>
                        <a:rPr lang="en-US" dirty="0" smtClean="0"/>
                        <a:t>(Survey &amp; Interns)</a:t>
                      </a:r>
                      <a:endParaRPr lang="en-US" dirty="0"/>
                    </a:p>
                  </a:txBody>
                  <a:tcPr/>
                </a:tc>
              </a:tr>
              <a:tr h="762000">
                <a:tc>
                  <a:txBody>
                    <a:bodyPr/>
                    <a:lstStyle/>
                    <a:p>
                      <a:pPr algn="ctr"/>
                      <a:r>
                        <a:rPr lang="en-US" sz="2800" dirty="0" smtClean="0"/>
                        <a:t>15 Days (45 Hours)</a:t>
                      </a:r>
                      <a:endParaRPr lang="en-US" sz="2800" dirty="0"/>
                    </a:p>
                  </a:txBody>
                  <a:tcPr/>
                </a:tc>
                <a:tc>
                  <a:txBody>
                    <a:bodyPr/>
                    <a:lstStyle/>
                    <a:p>
                      <a:pPr algn="ctr"/>
                      <a:r>
                        <a:rPr lang="en-US" sz="2800" dirty="0" smtClean="0"/>
                        <a:t>30</a:t>
                      </a:r>
                      <a:r>
                        <a:rPr lang="en-US" sz="2800" baseline="0" dirty="0" smtClean="0"/>
                        <a:t> Hours</a:t>
                      </a:r>
                      <a:endParaRPr lang="en-US" sz="2800" dirty="0"/>
                    </a:p>
                  </a:txBody>
                  <a:tcPr/>
                </a:tc>
                <a:tc>
                  <a:txBody>
                    <a:bodyPr/>
                    <a:lstStyle/>
                    <a:p>
                      <a:pPr algn="ctr"/>
                      <a:r>
                        <a:rPr lang="en-US" sz="2800" dirty="0" smtClean="0"/>
                        <a:t>15 Days (45 Hours)</a:t>
                      </a:r>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543800" cy="1853248"/>
          </a:xfrm>
        </p:spPr>
        <p:txBody>
          <a:bodyPr/>
          <a:lstStyle/>
          <a:p>
            <a:r>
              <a:rPr lang="en-US" dirty="0" smtClean="0"/>
              <a:t>Budget for Training 50 Lay-Christians (Day School)</a:t>
            </a:r>
            <a:endParaRPr lang="en-US" dirty="0"/>
          </a:p>
        </p:txBody>
      </p:sp>
      <p:graphicFrame>
        <p:nvGraphicFramePr>
          <p:cNvPr id="4" name="Content Placeholder 3"/>
          <p:cNvGraphicFramePr>
            <a:graphicFrameLocks noGrp="1"/>
          </p:cNvGraphicFramePr>
          <p:nvPr>
            <p:ph idx="1"/>
          </p:nvPr>
        </p:nvGraphicFramePr>
        <p:xfrm>
          <a:off x="228600" y="1523999"/>
          <a:ext cx="8534399" cy="3211318"/>
        </p:xfrm>
        <a:graphic>
          <a:graphicData uri="http://schemas.openxmlformats.org/drawingml/2006/table">
            <a:tbl>
              <a:tblPr firstRow="1" bandRow="1">
                <a:tableStyleId>{5C22544A-7EE6-4342-B048-85BDC9FD1C3A}</a:tableStyleId>
              </a:tblPr>
              <a:tblGrid>
                <a:gridCol w="782972"/>
                <a:gridCol w="2896998"/>
                <a:gridCol w="3210187"/>
                <a:gridCol w="1644242"/>
              </a:tblGrid>
              <a:tr h="364081">
                <a:tc>
                  <a:txBody>
                    <a:bodyPr/>
                    <a:lstStyle/>
                    <a:p>
                      <a:r>
                        <a:rPr lang="en-US" dirty="0" err="1" smtClean="0"/>
                        <a:t>S.No</a:t>
                      </a:r>
                      <a:r>
                        <a:rPr lang="en-US" dirty="0" smtClean="0"/>
                        <a:t>.</a:t>
                      </a:r>
                      <a:endParaRPr lang="en-US" dirty="0"/>
                    </a:p>
                  </a:txBody>
                  <a:tcPr/>
                </a:tc>
                <a:tc>
                  <a:txBody>
                    <a:bodyPr/>
                    <a:lstStyle/>
                    <a:p>
                      <a:r>
                        <a:rPr lang="en-US" dirty="0" smtClean="0"/>
                        <a:t>  Activities</a:t>
                      </a:r>
                      <a:endParaRPr lang="en-US" dirty="0"/>
                    </a:p>
                  </a:txBody>
                  <a:tcPr/>
                </a:tc>
                <a:tc>
                  <a:txBody>
                    <a:bodyPr/>
                    <a:lstStyle/>
                    <a:p>
                      <a:r>
                        <a:rPr lang="en-US" dirty="0" smtClean="0"/>
                        <a:t>           One Year</a:t>
                      </a:r>
                      <a:endParaRPr lang="en-US" dirty="0"/>
                    </a:p>
                  </a:txBody>
                  <a:tcPr/>
                </a:tc>
                <a:tc>
                  <a:txBody>
                    <a:bodyPr/>
                    <a:lstStyle/>
                    <a:p>
                      <a:r>
                        <a:rPr lang="en-US" dirty="0" smtClean="0"/>
                        <a:t> Three Years</a:t>
                      </a:r>
                      <a:endParaRPr lang="en-US" dirty="0"/>
                    </a:p>
                  </a:txBody>
                  <a:tcPr/>
                </a:tc>
              </a:tr>
              <a:tr h="364081">
                <a:tc>
                  <a:txBody>
                    <a:bodyPr/>
                    <a:lstStyle/>
                    <a:p>
                      <a:r>
                        <a:rPr lang="en-US" dirty="0" smtClean="0"/>
                        <a:t>1.</a:t>
                      </a:r>
                      <a:endParaRPr lang="en-US" dirty="0"/>
                    </a:p>
                  </a:txBody>
                  <a:tcPr/>
                </a:tc>
                <a:tc>
                  <a:txBody>
                    <a:bodyPr/>
                    <a:lstStyle/>
                    <a:p>
                      <a:r>
                        <a:rPr lang="en-US" dirty="0" smtClean="0"/>
                        <a:t>Faculty (Teaching)</a:t>
                      </a:r>
                      <a:endParaRPr lang="en-US" dirty="0"/>
                    </a:p>
                  </a:txBody>
                  <a:tcPr/>
                </a:tc>
                <a:tc>
                  <a:txBody>
                    <a:bodyPr/>
                    <a:lstStyle/>
                    <a:p>
                      <a:r>
                        <a:rPr lang="en-US" dirty="0" smtClean="0"/>
                        <a:t>300 Hrs</a:t>
                      </a:r>
                      <a:r>
                        <a:rPr lang="en-US" baseline="0" dirty="0" smtClean="0"/>
                        <a:t> @ $ 5     =   $ 1500</a:t>
                      </a:r>
                      <a:endParaRPr lang="en-US" dirty="0"/>
                    </a:p>
                  </a:txBody>
                  <a:tcPr/>
                </a:tc>
                <a:tc>
                  <a:txBody>
                    <a:bodyPr/>
                    <a:lstStyle/>
                    <a:p>
                      <a:r>
                        <a:rPr lang="en-US" dirty="0" smtClean="0"/>
                        <a:t>    $ 4500</a:t>
                      </a:r>
                      <a:endParaRPr lang="en-US" dirty="0"/>
                    </a:p>
                  </a:txBody>
                  <a:tcPr/>
                </a:tc>
              </a:tr>
              <a:tr h="364081">
                <a:tc>
                  <a:txBody>
                    <a:bodyPr/>
                    <a:lstStyle/>
                    <a:p>
                      <a:r>
                        <a:rPr lang="en-US" dirty="0" smtClean="0"/>
                        <a:t>2.</a:t>
                      </a:r>
                      <a:endParaRPr lang="en-US" dirty="0"/>
                    </a:p>
                  </a:txBody>
                  <a:tcPr/>
                </a:tc>
                <a:tc>
                  <a:txBody>
                    <a:bodyPr/>
                    <a:lstStyle/>
                    <a:p>
                      <a:r>
                        <a:rPr lang="en-US" dirty="0" smtClean="0"/>
                        <a:t>House Rent</a:t>
                      </a:r>
                      <a:endParaRPr lang="en-US" dirty="0"/>
                    </a:p>
                  </a:txBody>
                  <a:tcPr/>
                </a:tc>
                <a:tc>
                  <a:txBody>
                    <a:bodyPr/>
                    <a:lstStyle/>
                    <a:p>
                      <a:r>
                        <a:rPr lang="en-US" dirty="0" smtClean="0"/>
                        <a:t>12 months @ 200= $ 2400</a:t>
                      </a:r>
                      <a:endParaRPr lang="en-US" dirty="0"/>
                    </a:p>
                  </a:txBody>
                  <a:tcPr/>
                </a:tc>
                <a:tc>
                  <a:txBody>
                    <a:bodyPr/>
                    <a:lstStyle/>
                    <a:p>
                      <a:r>
                        <a:rPr lang="en-US" dirty="0" smtClean="0"/>
                        <a:t>    $ 7200</a:t>
                      </a:r>
                      <a:endParaRPr lang="en-US" dirty="0"/>
                    </a:p>
                  </a:txBody>
                  <a:tcPr/>
                </a:tc>
              </a:tr>
              <a:tr h="637141">
                <a:tc>
                  <a:txBody>
                    <a:bodyPr/>
                    <a:lstStyle/>
                    <a:p>
                      <a:r>
                        <a:rPr lang="en-US" dirty="0" smtClean="0"/>
                        <a:t>3.</a:t>
                      </a:r>
                      <a:endParaRPr lang="en-US" dirty="0"/>
                    </a:p>
                  </a:txBody>
                  <a:tcPr/>
                </a:tc>
                <a:tc>
                  <a:txBody>
                    <a:bodyPr/>
                    <a:lstStyle/>
                    <a:p>
                      <a:r>
                        <a:rPr lang="en-US" dirty="0" smtClean="0"/>
                        <a:t>Transportation for field works</a:t>
                      </a:r>
                      <a:endParaRPr lang="en-US" dirty="0"/>
                    </a:p>
                  </a:txBody>
                  <a:tcPr/>
                </a:tc>
                <a:tc>
                  <a:txBody>
                    <a:bodyPr/>
                    <a:lstStyle/>
                    <a:p>
                      <a:r>
                        <a:rPr lang="en-US" dirty="0" smtClean="0"/>
                        <a:t>12 months @ 100 = $ 1200</a:t>
                      </a:r>
                      <a:endParaRPr lang="en-US" dirty="0"/>
                    </a:p>
                  </a:txBody>
                  <a:tcPr/>
                </a:tc>
                <a:tc>
                  <a:txBody>
                    <a:bodyPr/>
                    <a:lstStyle/>
                    <a:p>
                      <a:r>
                        <a:rPr lang="en-US" dirty="0" smtClean="0"/>
                        <a:t>    $ 3600</a:t>
                      </a:r>
                      <a:endParaRPr lang="en-US" dirty="0"/>
                    </a:p>
                  </a:txBody>
                  <a:tcPr/>
                </a:tc>
              </a:tr>
              <a:tr h="416939">
                <a:tc>
                  <a:txBody>
                    <a:bodyPr/>
                    <a:lstStyle/>
                    <a:p>
                      <a:r>
                        <a:rPr lang="en-US" dirty="0" smtClean="0"/>
                        <a:t>4.</a:t>
                      </a:r>
                      <a:endParaRPr lang="en-US" dirty="0"/>
                    </a:p>
                  </a:txBody>
                  <a:tcPr/>
                </a:tc>
                <a:tc>
                  <a:txBody>
                    <a:bodyPr/>
                    <a:lstStyle/>
                    <a:p>
                      <a:r>
                        <a:rPr lang="en-US" dirty="0" smtClean="0"/>
                        <a:t>Coordination</a:t>
                      </a:r>
                      <a:endParaRPr lang="en-US" dirty="0"/>
                    </a:p>
                  </a:txBody>
                  <a:tcPr/>
                </a:tc>
                <a:tc>
                  <a:txBody>
                    <a:bodyPr/>
                    <a:lstStyle/>
                    <a:p>
                      <a:r>
                        <a:rPr lang="en-US" dirty="0" smtClean="0"/>
                        <a:t>12 months @ 120 =</a:t>
                      </a:r>
                      <a:r>
                        <a:rPr lang="en-US" baseline="0" dirty="0" smtClean="0"/>
                        <a:t> $ 1400</a:t>
                      </a:r>
                      <a:endParaRPr lang="en-US" dirty="0"/>
                    </a:p>
                  </a:txBody>
                  <a:tcPr/>
                </a:tc>
                <a:tc>
                  <a:txBody>
                    <a:bodyPr/>
                    <a:lstStyle/>
                    <a:p>
                      <a:r>
                        <a:rPr lang="en-US" dirty="0" smtClean="0"/>
                        <a:t>     $ 4200</a:t>
                      </a:r>
                      <a:endParaRPr lang="en-US" dirty="0"/>
                    </a:p>
                  </a:txBody>
                  <a:tcPr/>
                </a:tc>
              </a:tr>
              <a:tr h="637141">
                <a:tc>
                  <a:txBody>
                    <a:bodyPr/>
                    <a:lstStyle/>
                    <a:p>
                      <a:r>
                        <a:rPr lang="en-US" dirty="0" smtClean="0"/>
                        <a:t>5.</a:t>
                      </a:r>
                      <a:endParaRPr lang="en-US" dirty="0"/>
                    </a:p>
                  </a:txBody>
                  <a:tcPr/>
                </a:tc>
                <a:tc>
                  <a:txBody>
                    <a:bodyPr/>
                    <a:lstStyle/>
                    <a:p>
                      <a:r>
                        <a:rPr lang="en-US" dirty="0" smtClean="0"/>
                        <a:t>Teaching/Writing tools/stationery</a:t>
                      </a:r>
                      <a:endParaRPr lang="en-US" dirty="0"/>
                    </a:p>
                  </a:txBody>
                  <a:tcPr/>
                </a:tc>
                <a:tc>
                  <a:txBody>
                    <a:bodyPr/>
                    <a:lstStyle/>
                    <a:p>
                      <a:r>
                        <a:rPr lang="en-US" dirty="0" smtClean="0"/>
                        <a:t>12</a:t>
                      </a:r>
                      <a:r>
                        <a:rPr lang="en-US" baseline="0" dirty="0" smtClean="0"/>
                        <a:t> months @ 25   = $ 300</a:t>
                      </a:r>
                      <a:endParaRPr lang="en-US" dirty="0"/>
                    </a:p>
                  </a:txBody>
                  <a:tcPr/>
                </a:tc>
                <a:tc>
                  <a:txBody>
                    <a:bodyPr/>
                    <a:lstStyle/>
                    <a:p>
                      <a:r>
                        <a:rPr lang="en-US" dirty="0" smtClean="0"/>
                        <a:t>     $ 900</a:t>
                      </a:r>
                      <a:endParaRPr lang="en-US" dirty="0"/>
                    </a:p>
                  </a:txBody>
                  <a:tcPr/>
                </a:tc>
              </a:tr>
              <a:tr h="416939">
                <a:tc>
                  <a:txBody>
                    <a:bodyPr/>
                    <a:lstStyle/>
                    <a:p>
                      <a:endParaRPr lang="en-US" dirty="0"/>
                    </a:p>
                  </a:txBody>
                  <a:tcPr/>
                </a:tc>
                <a:tc>
                  <a:txBody>
                    <a:bodyPr/>
                    <a:lstStyle/>
                    <a:p>
                      <a:r>
                        <a:rPr lang="en-US" dirty="0" smtClean="0"/>
                        <a:t>Total</a:t>
                      </a:r>
                      <a:endParaRPr lang="en-US" dirty="0"/>
                    </a:p>
                  </a:txBody>
                  <a:tcPr/>
                </a:tc>
                <a:tc>
                  <a:txBody>
                    <a:bodyPr/>
                    <a:lstStyle/>
                    <a:p>
                      <a:r>
                        <a:rPr lang="en-US" dirty="0" smtClean="0"/>
                        <a:t>                        $ 6800</a:t>
                      </a:r>
                      <a:endParaRPr lang="en-US" dirty="0"/>
                    </a:p>
                  </a:txBody>
                  <a:tcPr/>
                </a:tc>
                <a:tc>
                  <a:txBody>
                    <a:bodyPr/>
                    <a:lstStyle/>
                    <a:p>
                      <a:r>
                        <a:rPr lang="en-US" dirty="0" smtClean="0"/>
                        <a:t> $ 20, 400</a:t>
                      </a:r>
                      <a:endParaRPr lang="en-US" dirty="0"/>
                    </a:p>
                  </a:txBody>
                  <a:tcPr/>
                </a:tc>
              </a:tr>
            </a:tbl>
          </a:graphicData>
        </a:graphic>
      </p:graphicFrame>
      <p:graphicFrame>
        <p:nvGraphicFramePr>
          <p:cNvPr id="5" name="Table 4"/>
          <p:cNvGraphicFramePr>
            <a:graphicFrameLocks noGrp="1"/>
          </p:cNvGraphicFramePr>
          <p:nvPr/>
        </p:nvGraphicFramePr>
        <p:xfrm>
          <a:off x="1676400" y="4876800"/>
          <a:ext cx="5943600" cy="1501275"/>
        </p:xfrm>
        <a:graphic>
          <a:graphicData uri="http://schemas.openxmlformats.org/drawingml/2006/table">
            <a:tbl>
              <a:tblPr firstRow="1" bandRow="1">
                <a:tableStyleId>{5C22544A-7EE6-4342-B048-85BDC9FD1C3A}</a:tableStyleId>
              </a:tblPr>
              <a:tblGrid>
                <a:gridCol w="1219200"/>
                <a:gridCol w="2743200"/>
                <a:gridCol w="1981200"/>
              </a:tblGrid>
              <a:tr h="377059">
                <a:tc>
                  <a:txBody>
                    <a:bodyPr/>
                    <a:lstStyle/>
                    <a:p>
                      <a:r>
                        <a:rPr lang="en-US" dirty="0" err="1" smtClean="0"/>
                        <a:t>S.No</a:t>
                      </a:r>
                      <a:r>
                        <a:rPr lang="en-US" dirty="0" smtClean="0"/>
                        <a:t>.</a:t>
                      </a:r>
                      <a:endParaRPr lang="en-US" dirty="0"/>
                    </a:p>
                  </a:txBody>
                  <a:tcPr/>
                </a:tc>
                <a:tc>
                  <a:txBody>
                    <a:bodyPr/>
                    <a:lstStyle/>
                    <a:p>
                      <a:r>
                        <a:rPr lang="en-US" dirty="0" smtClean="0"/>
                        <a:t>Items</a:t>
                      </a:r>
                      <a:endParaRPr lang="en-US" dirty="0"/>
                    </a:p>
                  </a:txBody>
                  <a:tcPr/>
                </a:tc>
                <a:tc>
                  <a:txBody>
                    <a:bodyPr/>
                    <a:lstStyle/>
                    <a:p>
                      <a:r>
                        <a:rPr lang="en-US" dirty="0" smtClean="0"/>
                        <a:t> Amount</a:t>
                      </a:r>
                      <a:endParaRPr lang="en-US" dirty="0"/>
                    </a:p>
                  </a:txBody>
                  <a:tcPr/>
                </a:tc>
              </a:tr>
              <a:tr h="377059">
                <a:tc>
                  <a:txBody>
                    <a:bodyPr/>
                    <a:lstStyle/>
                    <a:p>
                      <a:r>
                        <a:rPr lang="en-US" dirty="0" smtClean="0"/>
                        <a:t>1.</a:t>
                      </a:r>
                      <a:endParaRPr lang="en-US" dirty="0"/>
                    </a:p>
                  </a:txBody>
                  <a:tcPr/>
                </a:tc>
                <a:tc>
                  <a:txBody>
                    <a:bodyPr/>
                    <a:lstStyle/>
                    <a:p>
                      <a:r>
                        <a:rPr lang="en-US" dirty="0" smtClean="0"/>
                        <a:t>Laptop</a:t>
                      </a:r>
                      <a:endParaRPr lang="en-US" dirty="0"/>
                    </a:p>
                  </a:txBody>
                  <a:tcPr/>
                </a:tc>
                <a:tc>
                  <a:txBody>
                    <a:bodyPr/>
                    <a:lstStyle/>
                    <a:p>
                      <a:r>
                        <a:rPr lang="en-US" dirty="0" smtClean="0"/>
                        <a:t>$</a:t>
                      </a:r>
                      <a:r>
                        <a:rPr lang="en-US" baseline="0" dirty="0" smtClean="0"/>
                        <a:t> 500</a:t>
                      </a:r>
                      <a:endParaRPr lang="en-US" dirty="0"/>
                    </a:p>
                  </a:txBody>
                  <a:tcPr/>
                </a:tc>
              </a:tr>
              <a:tr h="370098">
                <a:tc>
                  <a:txBody>
                    <a:bodyPr/>
                    <a:lstStyle/>
                    <a:p>
                      <a:r>
                        <a:rPr lang="en-US" dirty="0" smtClean="0"/>
                        <a:t>2.</a:t>
                      </a:r>
                      <a:endParaRPr lang="en-US" dirty="0"/>
                    </a:p>
                  </a:txBody>
                  <a:tcPr/>
                </a:tc>
                <a:tc>
                  <a:txBody>
                    <a:bodyPr/>
                    <a:lstStyle/>
                    <a:p>
                      <a:r>
                        <a:rPr lang="en-US" dirty="0" smtClean="0"/>
                        <a:t>Projector </a:t>
                      </a:r>
                      <a:endParaRPr lang="en-US" dirty="0"/>
                    </a:p>
                  </a:txBody>
                  <a:tcPr/>
                </a:tc>
                <a:tc>
                  <a:txBody>
                    <a:bodyPr/>
                    <a:lstStyle/>
                    <a:p>
                      <a:r>
                        <a:rPr lang="en-US" dirty="0" smtClean="0"/>
                        <a:t> $ 500</a:t>
                      </a:r>
                      <a:endParaRPr lang="en-US" dirty="0"/>
                    </a:p>
                  </a:txBody>
                  <a:tcPr/>
                </a:tc>
              </a:tr>
              <a:tr h="377059">
                <a:tc>
                  <a:txBody>
                    <a:bodyPr/>
                    <a:lstStyle/>
                    <a:p>
                      <a:endParaRPr lang="en-US" dirty="0"/>
                    </a:p>
                  </a:txBody>
                  <a:tcPr/>
                </a:tc>
                <a:tc>
                  <a:txBody>
                    <a:bodyPr/>
                    <a:lstStyle/>
                    <a:p>
                      <a:r>
                        <a:rPr lang="en-US" dirty="0" smtClean="0"/>
                        <a:t>Total</a:t>
                      </a:r>
                      <a:endParaRPr lang="en-US" dirty="0"/>
                    </a:p>
                  </a:txBody>
                  <a:tcPr/>
                </a:tc>
                <a:tc>
                  <a:txBody>
                    <a:bodyPr/>
                    <a:lstStyle/>
                    <a:p>
                      <a:r>
                        <a:rPr lang="en-US" dirty="0" smtClean="0"/>
                        <a:t>$ 1000</a:t>
                      </a:r>
                      <a:endParaRPr lang="en-US" dirty="0"/>
                    </a:p>
                  </a:txBody>
                  <a:tcPr/>
                </a:tc>
              </a:tr>
            </a:tbl>
          </a:graphicData>
        </a:graphic>
      </p:graphicFrame>
      <p:sp>
        <p:nvSpPr>
          <p:cNvPr id="6" name="Left Arrow 5"/>
          <p:cNvSpPr/>
          <p:nvPr/>
        </p:nvSpPr>
        <p:spPr>
          <a:xfrm>
            <a:off x="7467600" y="4953000"/>
            <a:ext cx="1371600" cy="1447800"/>
          </a:xfrm>
          <a:prstGeom prst="lef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One Time Need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228600"/>
            <a:ext cx="7055380" cy="1524000"/>
          </a:xfrm>
        </p:spPr>
        <p:style>
          <a:lnRef idx="3">
            <a:schemeClr val="lt1"/>
          </a:lnRef>
          <a:fillRef idx="1">
            <a:schemeClr val="accent4"/>
          </a:fillRef>
          <a:effectRef idx="1">
            <a:schemeClr val="accent4"/>
          </a:effectRef>
          <a:fontRef idx="minor">
            <a:schemeClr val="lt1"/>
          </a:fontRef>
        </p:style>
        <p:txBody>
          <a:bodyPr>
            <a:normAutofit/>
          </a:bodyPr>
          <a:lstStyle/>
          <a:p>
            <a:r>
              <a:rPr lang="en-US" dirty="0" smtClean="0"/>
              <a:t>Mission India Grassroots Training Centers</a:t>
            </a:r>
            <a:endParaRPr lang="en-US" dirty="0"/>
          </a:p>
        </p:txBody>
      </p:sp>
      <p:sp>
        <p:nvSpPr>
          <p:cNvPr id="4" name="Content Placeholder 3"/>
          <p:cNvSpPr>
            <a:spLocks noGrp="1"/>
          </p:cNvSpPr>
          <p:nvPr>
            <p:ph idx="1"/>
          </p:nvPr>
        </p:nvSpPr>
        <p:spPr>
          <a:xfrm>
            <a:off x="457200" y="1828800"/>
            <a:ext cx="8229600" cy="4876800"/>
          </a:xfrm>
        </p:spPr>
        <p:txBody>
          <a:bodyPr>
            <a:normAutofit fontScale="92500"/>
          </a:bodyPr>
          <a:lstStyle/>
          <a:p>
            <a:pPr algn="just">
              <a:buFont typeface="Arial" panose="020B0604020202020204" pitchFamily="34" charset="0"/>
              <a:buChar char="•"/>
            </a:pPr>
            <a:r>
              <a:rPr lang="en-US" sz="2400" dirty="0" smtClean="0">
                <a:latin typeface="Calibri" panose="020F0502020204030204" pitchFamily="34" charset="0"/>
              </a:rPr>
              <a:t>It has 28 Training Centers in India, one in Nepal and one Myanmar that offers grassroots training in regional language.</a:t>
            </a:r>
          </a:p>
          <a:p>
            <a:pPr algn="just">
              <a:buFont typeface="Arial" panose="020B0604020202020204" pitchFamily="34" charset="0"/>
              <a:buChar char="•"/>
            </a:pPr>
            <a:r>
              <a:rPr lang="en-US" sz="2400" dirty="0" smtClean="0">
                <a:latin typeface="Calibri" panose="020F0502020204030204" pitchFamily="34" charset="0"/>
              </a:rPr>
              <a:t>Among these, its has a Theological Seminary at Nagpur (MITS) that offers Grassroots training in regional language and up to Master ‘s level of theological education in Missiology &amp; Counseling.</a:t>
            </a:r>
          </a:p>
          <a:p>
            <a:pPr algn="just">
              <a:buFont typeface="Arial" panose="020B0604020202020204" pitchFamily="34" charset="0"/>
              <a:buChar char="•"/>
            </a:pPr>
            <a:r>
              <a:rPr lang="en-US" sz="2400" dirty="0" smtClean="0">
                <a:latin typeface="Calibri" panose="020F0502020204030204" pitchFamily="34" charset="0"/>
              </a:rPr>
              <a:t>From 1996-2015, it has trained almost 6000 lay Christians with Grassroots Training and  1000 with higher theological degrees.</a:t>
            </a:r>
          </a:p>
          <a:p>
            <a:pPr algn="just">
              <a:buFont typeface="Arial" panose="020B0604020202020204" pitchFamily="34" charset="0"/>
              <a:buChar char="•"/>
            </a:pPr>
            <a:r>
              <a:rPr lang="en-US" sz="2400" dirty="0" smtClean="0">
                <a:latin typeface="Calibri" panose="020F0502020204030204" pitchFamily="34" charset="0"/>
              </a:rPr>
              <a:t>Out of 6000 trained lay-Christians, around 1200 are still working with Mission India Trinity Churches as Grassroots workers in all over India.</a:t>
            </a:r>
          </a:p>
          <a:p>
            <a:pPr algn="just">
              <a:buFont typeface="Arial" panose="020B0604020202020204" pitchFamily="34" charset="0"/>
              <a:buChar char="•"/>
            </a:pPr>
            <a:r>
              <a:rPr lang="en-US" sz="2400" dirty="0" smtClean="0">
                <a:latin typeface="Calibri" panose="020F0502020204030204" pitchFamily="34" charset="0"/>
              </a:rPr>
              <a:t>In  20 years,  Mission India Grassroots evangelists could convert around 72000 non-Christians to Christ .</a:t>
            </a:r>
          </a:p>
          <a:p>
            <a:pPr>
              <a:buFont typeface="Arial" panose="020B0604020202020204" pitchFamily="34" charset="0"/>
              <a:buChar char="•"/>
            </a:pP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84710" y="452718"/>
          <a:ext cx="7055380" cy="14005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a:bodyPr>
          <a:lstStyle/>
          <a:p>
            <a:pPr algn="just"/>
            <a:r>
              <a:rPr lang="en-US" sz="4400" dirty="0" smtClean="0"/>
              <a:t>Christians from local Churches, who can read and write in their respective local languages. </a:t>
            </a:r>
            <a:endParaRPr 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0"/>
            <a:ext cx="7055380" cy="914400"/>
          </a:xfrm>
        </p:spPr>
        <p:style>
          <a:lnRef idx="3">
            <a:schemeClr val="lt1"/>
          </a:lnRef>
          <a:fillRef idx="1">
            <a:schemeClr val="accent4"/>
          </a:fillRef>
          <a:effectRef idx="1">
            <a:schemeClr val="accent4"/>
          </a:effectRef>
          <a:fontRef idx="minor">
            <a:schemeClr val="lt1"/>
          </a:fontRef>
        </p:style>
        <p:txBody>
          <a:bodyPr/>
          <a:lstStyle/>
          <a:p>
            <a:r>
              <a:rPr lang="en-US" dirty="0" smtClean="0"/>
              <a:t>Training Methods</a:t>
            </a:r>
            <a:endParaRPr lang="en-US" dirty="0"/>
          </a:p>
        </p:txBody>
      </p:sp>
      <p:sp>
        <p:nvSpPr>
          <p:cNvPr id="5" name="Content Placeholder 4"/>
          <p:cNvSpPr>
            <a:spLocks noGrp="1"/>
          </p:cNvSpPr>
          <p:nvPr>
            <p:ph idx="1"/>
          </p:nvPr>
        </p:nvSpPr>
        <p:spPr>
          <a:xfrm>
            <a:off x="533400" y="1143000"/>
            <a:ext cx="7848600" cy="5715000"/>
          </a:xfrm>
        </p:spPr>
        <p:txBody>
          <a:bodyPr>
            <a:noAutofit/>
          </a:bodyPr>
          <a:lstStyle/>
          <a:p>
            <a:pPr algn="just">
              <a:buFont typeface="Arial" panose="020B0604020202020204" pitchFamily="34" charset="0"/>
              <a:buChar char="•"/>
            </a:pPr>
            <a:r>
              <a:rPr lang="en-US" sz="2400" dirty="0" smtClean="0">
                <a:latin typeface="Calibri" panose="020F0502020204030204" pitchFamily="34" charset="0"/>
              </a:rPr>
              <a:t>Trainings are offered in local languages</a:t>
            </a:r>
          </a:p>
          <a:p>
            <a:pPr algn="just">
              <a:buFont typeface="Arial" panose="020B0604020202020204" pitchFamily="34" charset="0"/>
              <a:buChar char="•"/>
            </a:pPr>
            <a:r>
              <a:rPr lang="en-US" sz="2400" dirty="0" smtClean="0">
                <a:latin typeface="Calibri" panose="020F0502020204030204" pitchFamily="34" charset="0"/>
              </a:rPr>
              <a:t>It has campus and curriculum based formal education.</a:t>
            </a:r>
          </a:p>
          <a:p>
            <a:pPr algn="just">
              <a:buFont typeface="Arial" panose="020B0604020202020204" pitchFamily="34" charset="0"/>
              <a:buChar char="•"/>
            </a:pPr>
            <a:r>
              <a:rPr lang="en-US" sz="2400" dirty="0" smtClean="0">
                <a:latin typeface="Calibri" panose="020F0502020204030204" pitchFamily="34" charset="0"/>
              </a:rPr>
              <a:t>It takes seriously the three domains of learning (Knowledge, Character, and Skill) while designing the curriculum and course delivery in the classroom.</a:t>
            </a:r>
          </a:p>
          <a:p>
            <a:pPr algn="just">
              <a:buFont typeface="Arial" panose="020B0604020202020204" pitchFamily="34" charset="0"/>
              <a:buChar char="•"/>
            </a:pPr>
            <a:r>
              <a:rPr lang="en-US" sz="2400" dirty="0" smtClean="0">
                <a:latin typeface="Calibri" panose="020F0502020204030204" pitchFamily="34" charset="0"/>
              </a:rPr>
              <a:t>The trainees are expected to read additional books and write short papers with the help of library.</a:t>
            </a:r>
          </a:p>
          <a:p>
            <a:pPr algn="just">
              <a:buFont typeface="Arial" panose="020B0604020202020204" pitchFamily="34" charset="0"/>
              <a:buChar char="•"/>
            </a:pPr>
            <a:r>
              <a:rPr lang="en-US" sz="2400" dirty="0" smtClean="0">
                <a:latin typeface="Calibri" panose="020F0502020204030204" pitchFamily="34" charset="0"/>
              </a:rPr>
              <a:t>They are required to participate in the extra curricula activities of the Seminary.</a:t>
            </a:r>
          </a:p>
          <a:p>
            <a:pPr algn="just">
              <a:buFont typeface="Arial" panose="020B0604020202020204" pitchFamily="34" charset="0"/>
              <a:buChar char="•"/>
            </a:pPr>
            <a:r>
              <a:rPr lang="en-US" sz="2400" dirty="0" smtClean="0">
                <a:latin typeface="Calibri" panose="020F0502020204030204" pitchFamily="34" charset="0"/>
              </a:rPr>
              <a:t>They are sent for weekend educational and evangelistic outreach ministry</a:t>
            </a:r>
          </a:p>
          <a:p>
            <a:pPr algn="just">
              <a:buFont typeface="Arial" panose="020B0604020202020204" pitchFamily="34" charset="0"/>
              <a:buChar char="•"/>
            </a:pPr>
            <a:r>
              <a:rPr lang="en-US" sz="2400" dirty="0" smtClean="0">
                <a:latin typeface="Calibri" panose="020F0502020204030204" pitchFamily="34" charset="0"/>
              </a:rPr>
              <a:t>They are required to assist their local Churches during a month Christmas vacation.</a:t>
            </a:r>
            <a:endParaRPr lang="en-US" sz="24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842682"/>
          </a:xfrm>
        </p:spPr>
        <p:style>
          <a:lnRef idx="3">
            <a:schemeClr val="lt1"/>
          </a:lnRef>
          <a:fillRef idx="1">
            <a:schemeClr val="accent4"/>
          </a:fillRef>
          <a:effectRef idx="1">
            <a:schemeClr val="accent4"/>
          </a:effectRef>
          <a:fontRef idx="minor">
            <a:schemeClr val="lt1"/>
          </a:fontRef>
        </p:style>
        <p:txBody>
          <a:bodyPr>
            <a:normAutofit/>
          </a:bodyPr>
          <a:lstStyle/>
          <a:p>
            <a:r>
              <a:rPr lang="en-US" dirty="0" smtClean="0"/>
              <a:t>Courses Offered</a:t>
            </a:r>
            <a:endParaRPr lang="en-US" dirty="0"/>
          </a:p>
        </p:txBody>
      </p:sp>
      <p:graphicFrame>
        <p:nvGraphicFramePr>
          <p:cNvPr id="5" name="Content Placeholder 4"/>
          <p:cNvGraphicFramePr>
            <a:graphicFrameLocks noGrp="1"/>
          </p:cNvGraphicFramePr>
          <p:nvPr>
            <p:ph idx="1"/>
          </p:nvPr>
        </p:nvGraphicFramePr>
        <p:xfrm>
          <a:off x="76200" y="1329938"/>
          <a:ext cx="8915400" cy="5489447"/>
        </p:xfrm>
        <a:graphic>
          <a:graphicData uri="http://schemas.openxmlformats.org/drawingml/2006/table">
            <a:tbl>
              <a:tblPr firstRow="1" bandRow="1">
                <a:tableStyleId>{5C22544A-7EE6-4342-B048-85BDC9FD1C3A}</a:tableStyleId>
              </a:tblPr>
              <a:tblGrid>
                <a:gridCol w="4191000"/>
                <a:gridCol w="4724400"/>
              </a:tblGrid>
              <a:tr h="686775">
                <a:tc>
                  <a:txBody>
                    <a:bodyPr/>
                    <a:lstStyle/>
                    <a:p>
                      <a:pPr algn="ctr"/>
                      <a:r>
                        <a:rPr lang="en-US" sz="2800" dirty="0" smtClean="0"/>
                        <a:t>1</a:t>
                      </a:r>
                      <a:r>
                        <a:rPr lang="en-US" sz="2800" baseline="30000" dirty="0" smtClean="0"/>
                        <a:t>st</a:t>
                      </a:r>
                      <a:r>
                        <a:rPr lang="en-US" sz="2800" baseline="0" dirty="0" smtClean="0"/>
                        <a:t> Term</a:t>
                      </a:r>
                      <a:endParaRPr lang="en-US" sz="2800" dirty="0"/>
                    </a:p>
                  </a:txBody>
                  <a:tcPr/>
                </a:tc>
                <a:tc>
                  <a:txBody>
                    <a:bodyPr/>
                    <a:lstStyle/>
                    <a:p>
                      <a:pPr algn="ctr"/>
                      <a:r>
                        <a:rPr lang="en-US" sz="2800" dirty="0" smtClean="0"/>
                        <a:t>2</a:t>
                      </a:r>
                      <a:r>
                        <a:rPr lang="en-US" sz="2800" baseline="30000" dirty="0" smtClean="0"/>
                        <a:t>nd</a:t>
                      </a:r>
                      <a:r>
                        <a:rPr lang="en-US" sz="2800" dirty="0" smtClean="0"/>
                        <a:t> Term</a:t>
                      </a:r>
                      <a:endParaRPr lang="en-US" sz="2800" dirty="0"/>
                    </a:p>
                  </a:txBody>
                  <a:tcPr/>
                </a:tc>
              </a:tr>
              <a:tr h="585031">
                <a:tc>
                  <a:txBody>
                    <a:bodyPr/>
                    <a:lstStyle/>
                    <a:p>
                      <a:pPr marL="0" marR="0" algn="ctr">
                        <a:lnSpc>
                          <a:spcPct val="115000"/>
                        </a:lnSpc>
                        <a:spcBef>
                          <a:spcPts val="0"/>
                        </a:spcBef>
                        <a:spcAft>
                          <a:spcPts val="0"/>
                        </a:spcAft>
                      </a:pPr>
                      <a:r>
                        <a:rPr lang="en-US" sz="2400" dirty="0">
                          <a:latin typeface="Calibri"/>
                          <a:ea typeface="Calibri"/>
                          <a:cs typeface="Times New Roman"/>
                        </a:rPr>
                        <a:t>English Grammar</a:t>
                      </a:r>
                    </a:p>
                  </a:txBody>
                  <a:tcPr marL="68580" marR="68580" marT="0" marB="0"/>
                </a:tc>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The Gospels</a:t>
                      </a:r>
                    </a:p>
                  </a:txBody>
                  <a:tcPr marL="68580" marR="68580" marT="0" marB="0"/>
                </a:tc>
              </a:tr>
              <a:tr h="585031">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Bible Survey</a:t>
                      </a:r>
                    </a:p>
                  </a:txBody>
                  <a:tcPr marL="68580" marR="68580" marT="0" marB="0"/>
                </a:tc>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Ministry of Prophets in OT</a:t>
                      </a:r>
                    </a:p>
                  </a:txBody>
                  <a:tcPr marL="68580" marR="68580" marT="0" marB="0"/>
                </a:tc>
              </a:tr>
              <a:tr h="508722">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History of Israel</a:t>
                      </a:r>
                      <a:endParaRPr lang="en-US" sz="2400" dirty="0">
                        <a:latin typeface="Calibri"/>
                        <a:ea typeface="Calibri"/>
                        <a:cs typeface="Times New Roman"/>
                      </a:endParaRPr>
                    </a:p>
                  </a:txBody>
                  <a:tcPr marL="68580" marR="68580" marT="0" marB="0"/>
                </a:tc>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Pauline Epistles </a:t>
                      </a:r>
                    </a:p>
                  </a:txBody>
                  <a:tcPr marL="68580" marR="68580" marT="0" marB="0"/>
                </a:tc>
              </a:tr>
              <a:tr h="782767">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Indian Society</a:t>
                      </a:r>
                    </a:p>
                    <a:p>
                      <a:pPr marL="0" marR="0" algn="ctr">
                        <a:lnSpc>
                          <a:spcPct val="115000"/>
                        </a:lnSpc>
                        <a:spcBef>
                          <a:spcPts val="0"/>
                        </a:spcBef>
                        <a:spcAft>
                          <a:spcPts val="0"/>
                        </a:spcAft>
                      </a:pP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400" dirty="0">
                          <a:latin typeface="Calibri"/>
                          <a:ea typeface="Calibri"/>
                          <a:cs typeface="Times New Roman"/>
                        </a:rPr>
                        <a:t>Educational Ministries in the Church</a:t>
                      </a:r>
                    </a:p>
                  </a:txBody>
                  <a:tcPr marL="68580" marR="68580" marT="0" marB="0"/>
                </a:tc>
              </a:tr>
              <a:tr h="585031">
                <a:tc>
                  <a:txBody>
                    <a:bodyPr/>
                    <a:lstStyle/>
                    <a:p>
                      <a:pPr marL="0" marR="0" algn="ctr">
                        <a:lnSpc>
                          <a:spcPct val="115000"/>
                        </a:lnSpc>
                        <a:spcBef>
                          <a:spcPts val="0"/>
                        </a:spcBef>
                        <a:spcAft>
                          <a:spcPts val="0"/>
                        </a:spcAft>
                      </a:pPr>
                      <a:r>
                        <a:rPr lang="en-US" sz="2400" dirty="0">
                          <a:latin typeface="Calibri"/>
                          <a:ea typeface="Calibri"/>
                          <a:cs typeface="Times New Roman"/>
                        </a:rPr>
                        <a:t>Character Formation</a:t>
                      </a:r>
                    </a:p>
                  </a:txBody>
                  <a:tcPr marL="68580" marR="68580" marT="0" marB="0"/>
                </a:tc>
                <a:tc>
                  <a:txBody>
                    <a:bodyPr/>
                    <a:lstStyle/>
                    <a:p>
                      <a:pPr marL="0" marR="0" algn="ctr">
                        <a:lnSpc>
                          <a:spcPct val="115000"/>
                        </a:lnSpc>
                        <a:spcBef>
                          <a:spcPts val="0"/>
                        </a:spcBef>
                        <a:spcAft>
                          <a:spcPts val="0"/>
                        </a:spcAft>
                      </a:pPr>
                      <a:r>
                        <a:rPr lang="en-US" sz="2400" dirty="0" smtClean="0">
                          <a:latin typeface="Calibri"/>
                          <a:ea typeface="Calibri"/>
                          <a:cs typeface="Times New Roman"/>
                        </a:rPr>
                        <a:t>Biblical</a:t>
                      </a:r>
                      <a:r>
                        <a:rPr lang="en-US" sz="2400" baseline="0" dirty="0" smtClean="0">
                          <a:latin typeface="Calibri"/>
                          <a:ea typeface="Calibri"/>
                          <a:cs typeface="Times New Roman"/>
                        </a:rPr>
                        <a:t> Principles of</a:t>
                      </a:r>
                      <a:r>
                        <a:rPr lang="en-US" sz="2400" dirty="0" smtClean="0">
                          <a:latin typeface="Calibri"/>
                          <a:ea typeface="Calibri"/>
                          <a:cs typeface="Times New Roman"/>
                        </a:rPr>
                        <a:t> </a:t>
                      </a:r>
                      <a:r>
                        <a:rPr lang="en-US" sz="2400" dirty="0">
                          <a:latin typeface="Calibri"/>
                          <a:ea typeface="Calibri"/>
                          <a:cs typeface="Times New Roman"/>
                        </a:rPr>
                        <a:t>Leadership</a:t>
                      </a:r>
                    </a:p>
                  </a:txBody>
                  <a:tcPr marL="68580" marR="68580" marT="0" marB="0"/>
                </a:tc>
              </a:tr>
              <a:tr h="585031">
                <a:tc>
                  <a:txBody>
                    <a:bodyPr/>
                    <a:lstStyle/>
                    <a:p>
                      <a:pPr marL="0" marR="0" algn="ctr">
                        <a:lnSpc>
                          <a:spcPct val="115000"/>
                        </a:lnSpc>
                        <a:spcBef>
                          <a:spcPts val="0"/>
                        </a:spcBef>
                        <a:spcAft>
                          <a:spcPts val="0"/>
                        </a:spcAft>
                      </a:pPr>
                      <a:r>
                        <a:rPr lang="en-US" sz="2400" dirty="0">
                          <a:latin typeface="Calibri"/>
                          <a:ea typeface="Calibri"/>
                          <a:cs typeface="Times New Roman"/>
                        </a:rPr>
                        <a:t>Introduction to Theology</a:t>
                      </a:r>
                    </a:p>
                  </a:txBody>
                  <a:tcPr marL="68580" marR="68580" marT="0" marB="0"/>
                </a:tc>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Principles of Preaching</a:t>
                      </a:r>
                      <a:endParaRPr lang="en-US" sz="2400" dirty="0">
                        <a:latin typeface="Calibri"/>
                        <a:ea typeface="Calibri"/>
                        <a:cs typeface="Times New Roman"/>
                      </a:endParaRPr>
                    </a:p>
                  </a:txBody>
                  <a:tcPr marL="68580" marR="68580" marT="0" marB="0"/>
                </a:tc>
              </a:tr>
              <a:tr h="566294">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Major India Religions</a:t>
                      </a:r>
                      <a:endParaRPr lang="en-US" sz="2400" dirty="0">
                        <a:latin typeface="Calibri"/>
                        <a:ea typeface="Calibri"/>
                        <a:cs typeface="Times New Roman"/>
                      </a:endParaRPr>
                    </a:p>
                  </a:txBody>
                  <a:tcPr marL="68580" marR="68580" marT="0" marB="0"/>
                </a:tc>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Biblical</a:t>
                      </a:r>
                      <a:r>
                        <a:rPr lang="en-US" sz="2400" baseline="0" dirty="0" smtClean="0">
                          <a:latin typeface="Calibri"/>
                          <a:ea typeface="Calibri"/>
                          <a:cs typeface="Times New Roman"/>
                        </a:rPr>
                        <a:t> </a:t>
                      </a:r>
                      <a:r>
                        <a:rPr lang="en-US" sz="2400" dirty="0" smtClean="0">
                          <a:latin typeface="Calibri"/>
                          <a:ea typeface="Calibri"/>
                          <a:cs typeface="Times New Roman"/>
                        </a:rPr>
                        <a:t>Principles of Counseling</a:t>
                      </a:r>
                      <a:endParaRPr lang="en-US" sz="2400" dirty="0">
                        <a:latin typeface="Calibri"/>
                        <a:ea typeface="Calibri"/>
                        <a:cs typeface="Times New Roman"/>
                      </a:endParaRPr>
                    </a:p>
                  </a:txBody>
                  <a:tcPr marL="68580" marR="68580" marT="0" marB="0"/>
                </a:tc>
              </a:tr>
              <a:tr h="546284">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Evang. &amp; Church Growth</a:t>
                      </a:r>
                      <a:endParaRPr lang="en-US" sz="2400" dirty="0">
                        <a:latin typeface="Calibri"/>
                        <a:ea typeface="Calibri"/>
                        <a:cs typeface="Times New Roman"/>
                      </a:endParaRPr>
                    </a:p>
                  </a:txBody>
                  <a:tcPr marL="68580" marR="68580" marT="0" marB="0"/>
                </a:tc>
                <a:tc>
                  <a:txBody>
                    <a:bodyPr/>
                    <a:lstStyle/>
                    <a:p>
                      <a:pPr marL="0" marR="0" indent="0" algn="ctr" defTabSz="457207" rtl="0" eaLnBrk="1" fontAlgn="auto" latinLnBrk="0" hangingPunct="1">
                        <a:lnSpc>
                          <a:spcPct val="115000"/>
                        </a:lnSpc>
                        <a:spcBef>
                          <a:spcPts val="0"/>
                        </a:spcBef>
                        <a:spcAft>
                          <a:spcPts val="0"/>
                        </a:spcAft>
                        <a:buClrTx/>
                        <a:buSzTx/>
                        <a:buFontTx/>
                        <a:buNone/>
                        <a:tabLst/>
                        <a:defRPr/>
                      </a:pPr>
                      <a:r>
                        <a:rPr lang="en-US" sz="2400" dirty="0" smtClean="0">
                          <a:latin typeface="Calibri"/>
                          <a:ea typeface="Calibri"/>
                          <a:cs typeface="Times New Roman"/>
                        </a:rPr>
                        <a:t>Introduction to Church history</a:t>
                      </a:r>
                      <a:endParaRPr lang="en-US" sz="2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5290" cy="1905000"/>
          </a:xfrm>
        </p:spPr>
        <p:style>
          <a:lnRef idx="3">
            <a:schemeClr val="lt1"/>
          </a:lnRef>
          <a:fillRef idx="1">
            <a:schemeClr val="accent4"/>
          </a:fillRef>
          <a:effectRef idx="1">
            <a:schemeClr val="accent4"/>
          </a:effectRef>
          <a:fontRef idx="minor">
            <a:schemeClr val="lt1"/>
          </a:fontRef>
        </p:style>
        <p:txBody>
          <a:bodyPr>
            <a:normAutofit fontScale="90000"/>
          </a:bodyPr>
          <a:lstStyle/>
          <a:p>
            <a:r>
              <a:rPr lang="en-US" dirty="0" smtClean="0"/>
              <a:t>Trainers for Grassroots Evangelism &amp; Church Planting</a:t>
            </a:r>
            <a:endParaRPr lang="en-US" dirty="0"/>
          </a:p>
        </p:txBody>
      </p:sp>
      <p:sp>
        <p:nvSpPr>
          <p:cNvPr id="4" name="Content Placeholder 3"/>
          <p:cNvSpPr>
            <a:spLocks noGrp="1"/>
          </p:cNvSpPr>
          <p:nvPr>
            <p:ph idx="1"/>
          </p:nvPr>
        </p:nvSpPr>
        <p:spPr>
          <a:xfrm>
            <a:off x="484710" y="2286000"/>
            <a:ext cx="7706700" cy="4271675"/>
          </a:xfrm>
        </p:spPr>
        <p:txBody>
          <a:bodyPr>
            <a:normAutofit/>
          </a:bodyPr>
          <a:lstStyle/>
          <a:p>
            <a:pPr lvl="0" algn="just">
              <a:buFont typeface="Arial" panose="020B0604020202020204" pitchFamily="34" charset="0"/>
              <a:buChar char="•"/>
            </a:pPr>
            <a:r>
              <a:rPr lang="en-US" sz="4000" dirty="0" smtClean="0">
                <a:latin typeface="Calibri" panose="020F0502020204030204" pitchFamily="34" charset="0"/>
              </a:rPr>
              <a:t>Mostly theologically trained Bible teachers or pastors, who have a Bachelor’s or Master’s degree.</a:t>
            </a:r>
          </a:p>
          <a:p>
            <a:pPr lvl="0" algn="just">
              <a:buFont typeface="Arial" panose="020B0604020202020204" pitchFamily="34" charset="0"/>
              <a:buChar char="•"/>
            </a:pPr>
            <a:r>
              <a:rPr lang="en-US" sz="4000" dirty="0" smtClean="0">
                <a:latin typeface="Calibri" panose="020F0502020204030204" pitchFamily="34" charset="0"/>
              </a:rPr>
              <a:t>Rarely, mission practitioners.</a:t>
            </a:r>
            <a:endParaRPr lang="en-US" sz="4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543800" cy="762000"/>
          </a:xfrm>
        </p:spPr>
        <p:style>
          <a:lnRef idx="3">
            <a:schemeClr val="lt1"/>
          </a:lnRef>
          <a:fillRef idx="1">
            <a:schemeClr val="accent4"/>
          </a:fillRef>
          <a:effectRef idx="1">
            <a:schemeClr val="accent4"/>
          </a:effectRef>
          <a:fontRef idx="minor">
            <a:schemeClr val="lt1"/>
          </a:fontRef>
        </p:style>
        <p:txBody>
          <a:bodyPr/>
          <a:lstStyle/>
          <a:p>
            <a:r>
              <a:rPr lang="en-US" sz="3600" dirty="0" smtClean="0"/>
              <a:t>Analysis of MI Grassroots Training</a:t>
            </a:r>
            <a:endParaRPr lang="en-US" sz="3600" dirty="0"/>
          </a:p>
        </p:txBody>
      </p:sp>
      <p:sp>
        <p:nvSpPr>
          <p:cNvPr id="4" name="Content Placeholder 3"/>
          <p:cNvSpPr>
            <a:spLocks noGrp="1"/>
          </p:cNvSpPr>
          <p:nvPr>
            <p:ph idx="1"/>
          </p:nvPr>
        </p:nvSpPr>
        <p:spPr>
          <a:xfrm>
            <a:off x="0" y="990600"/>
            <a:ext cx="8915400" cy="5867400"/>
          </a:xfrm>
        </p:spPr>
        <p:txBody>
          <a:bodyPr>
            <a:normAutofit fontScale="85000" lnSpcReduction="20000"/>
          </a:bodyPr>
          <a:lstStyle/>
          <a:p>
            <a:pPr lvl="0" algn="just">
              <a:buFont typeface="Arial" panose="020B0604020202020204" pitchFamily="34" charset="0"/>
              <a:buChar char="•"/>
            </a:pPr>
            <a:r>
              <a:rPr lang="en-US" sz="2600" dirty="0" smtClean="0">
                <a:latin typeface="Calibri" panose="020F0502020204030204" pitchFamily="34" charset="0"/>
              </a:rPr>
              <a:t>Mission India has a vision for Grassroots evangelism and Church planting. It is a positive side to have vision for the specific task.</a:t>
            </a:r>
          </a:p>
          <a:p>
            <a:pPr lvl="0" algn="just">
              <a:buFont typeface="Arial" panose="020B0604020202020204" pitchFamily="34" charset="0"/>
              <a:buChar char="•"/>
            </a:pPr>
            <a:r>
              <a:rPr lang="en-US" sz="2600" dirty="0" smtClean="0">
                <a:latin typeface="Calibri" panose="020F0502020204030204" pitchFamily="34" charset="0"/>
              </a:rPr>
              <a:t>Grassroots trainings are in local languages. It is good to develop local Church planters for their community.</a:t>
            </a:r>
          </a:p>
          <a:p>
            <a:pPr lvl="0" algn="just">
              <a:buFont typeface="Arial" panose="020B0604020202020204" pitchFamily="34" charset="0"/>
              <a:buChar char="•"/>
            </a:pPr>
            <a:r>
              <a:rPr lang="en-US" sz="2600" dirty="0" smtClean="0">
                <a:latin typeface="Calibri" panose="020F0502020204030204" pitchFamily="34" charset="0"/>
              </a:rPr>
              <a:t>Grassroots trainers are mostly theologically trained graduates and rarely mission practitioners.  Need more mission practitioners, who can simplify the courses in the level of grassroots trainees’ understanding than theologically trained educators, who can be more theological and theoretical in course delivery. </a:t>
            </a:r>
          </a:p>
          <a:p>
            <a:pPr lvl="0" algn="just">
              <a:buFont typeface="Arial" panose="020B0604020202020204" pitchFamily="34" charset="0"/>
              <a:buChar char="•"/>
            </a:pPr>
            <a:r>
              <a:rPr lang="en-US" sz="2600" dirty="0" smtClean="0">
                <a:latin typeface="Calibri" panose="020F0502020204030204" pitchFamily="34" charset="0"/>
              </a:rPr>
              <a:t>Trainees are required to be able to read and write. What about the illiteracy  (Overall 26 % in India- Urban 16 % &amp; Rural 32 %)? </a:t>
            </a:r>
          </a:p>
          <a:p>
            <a:pPr lvl="0" algn="just">
              <a:buFont typeface="Arial" panose="020B0604020202020204" pitchFamily="34" charset="0"/>
              <a:buChar char="•"/>
            </a:pPr>
            <a:r>
              <a:rPr lang="en-US" sz="2600" dirty="0" smtClean="0">
                <a:latin typeface="Calibri" panose="020F0502020204030204" pitchFamily="34" charset="0"/>
              </a:rPr>
              <a:t>Trainees are required to be in the campus most of the times during their trainings. Needs more experienced based-learning. Less times in the classrooms and more times in the activities</a:t>
            </a:r>
          </a:p>
          <a:p>
            <a:pPr lvl="0" algn="just">
              <a:buFont typeface="Arial" panose="020B0604020202020204" pitchFamily="34" charset="0"/>
              <a:buChar char="•"/>
            </a:pPr>
            <a:r>
              <a:rPr lang="en-US" sz="2600" dirty="0" smtClean="0">
                <a:latin typeface="Calibri" panose="020F0502020204030204" pitchFamily="34" charset="0"/>
              </a:rPr>
              <a:t>Formal Educational. Needs to be included non-formal and in-formal mode of trainings to be able to cover the entire community.</a:t>
            </a:r>
          </a:p>
          <a:p>
            <a:pPr lvl="0" algn="just">
              <a:buFont typeface="Arial" panose="020B0604020202020204" pitchFamily="34" charset="0"/>
              <a:buChar char="•"/>
            </a:pPr>
            <a:r>
              <a:rPr lang="en-US" sz="2600" dirty="0" smtClean="0">
                <a:latin typeface="Calibri" panose="020F0502020204030204" pitchFamily="34" charset="0"/>
              </a:rPr>
              <a:t>A curriculum based training. Courses to be designed as per the local context and the learning capacity of the learners. </a:t>
            </a:r>
          </a:p>
          <a:p>
            <a:pPr lvl="0" algn="just">
              <a:buFont typeface="Arial" panose="020B0604020202020204" pitchFamily="34" charset="0"/>
              <a:buChar char="•"/>
            </a:pP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228600"/>
            <a:ext cx="7055380" cy="762000"/>
          </a:xfrm>
        </p:spPr>
        <p:style>
          <a:lnRef idx="1">
            <a:schemeClr val="accent5"/>
          </a:lnRef>
          <a:fillRef idx="2">
            <a:schemeClr val="accent5"/>
          </a:fillRef>
          <a:effectRef idx="1">
            <a:schemeClr val="accent5"/>
          </a:effectRef>
          <a:fontRef idx="minor">
            <a:schemeClr val="dk1"/>
          </a:fontRef>
        </p:style>
        <p:txBody>
          <a:bodyPr/>
          <a:lstStyle/>
          <a:p>
            <a:r>
              <a:rPr lang="en-US" dirty="0" smtClean="0"/>
              <a:t>Grassroots Training?</a:t>
            </a:r>
            <a:endParaRPr lang="en-US" dirty="0"/>
          </a:p>
        </p:txBody>
      </p:sp>
      <p:sp>
        <p:nvSpPr>
          <p:cNvPr id="3" name="Content Placeholder 2"/>
          <p:cNvSpPr>
            <a:spLocks noGrp="1"/>
          </p:cNvSpPr>
          <p:nvPr>
            <p:ph idx="1"/>
          </p:nvPr>
        </p:nvSpPr>
        <p:spPr>
          <a:xfrm>
            <a:off x="304800" y="1143000"/>
            <a:ext cx="8610600" cy="5410200"/>
          </a:xfrm>
        </p:spPr>
        <p:txBody>
          <a:bodyPr>
            <a:normAutofit fontScale="92500" lnSpcReduction="20000"/>
          </a:bodyPr>
          <a:lstStyle/>
          <a:p>
            <a:pPr algn="just"/>
            <a:r>
              <a:rPr lang="en-US" dirty="0" smtClean="0"/>
              <a:t>Basic assumption that every member  of a local Church can be an evangelist. </a:t>
            </a:r>
          </a:p>
          <a:p>
            <a:pPr algn="just"/>
            <a:r>
              <a:rPr lang="en-US" dirty="0" smtClean="0"/>
              <a:t>Only the things to consider that he/she does not know how to do the job of evangelism.</a:t>
            </a:r>
          </a:p>
          <a:p>
            <a:pPr algn="just"/>
            <a:r>
              <a:rPr lang="en-US" dirty="0" smtClean="0"/>
              <a:t>But, at present dispensation, the Church has reduced the ministry of evangelism to either a paid staff or a gifted person or a Seminary trained missionary.</a:t>
            </a:r>
          </a:p>
          <a:p>
            <a:pPr algn="just"/>
            <a:r>
              <a:rPr lang="en-US" dirty="0" smtClean="0"/>
              <a:t>A Philosophy that the training needs to be taken to them at their context and NOT that they be brought to a Seminary or School.</a:t>
            </a:r>
          </a:p>
          <a:p>
            <a:pPr algn="just"/>
            <a:r>
              <a:rPr lang="en-US" dirty="0" smtClean="0"/>
              <a:t>Training at their context, at their level and by a person, who has done this and NOT by a person who has the theory, but has not ever practiced.</a:t>
            </a:r>
          </a:p>
          <a:p>
            <a:pPr algn="just"/>
            <a:r>
              <a:rPr lang="en-US" dirty="0" smtClean="0"/>
              <a:t>Training could be from very basic to more comprehensive.</a:t>
            </a:r>
          </a:p>
          <a:p>
            <a:pPr algn="just"/>
            <a:r>
              <a:rPr lang="en-US" dirty="0" smtClean="0"/>
              <a:t>Grassroots Training may be regarded as an elementary preparation of the lay-Christians with a basic skill of presenting the Gospel in a given situation. </a:t>
            </a:r>
          </a:p>
          <a:p>
            <a:pPr algn="just"/>
            <a:r>
              <a:rPr lang="en-US" dirty="0" smtClean="0"/>
              <a:t>Needs a holistic curriculum in the program that </a:t>
            </a:r>
            <a:r>
              <a:rPr lang="en-US" smtClean="0"/>
              <a:t>deals more with </a:t>
            </a:r>
            <a:r>
              <a:rPr lang="en-US" dirty="0" smtClean="0"/>
              <a:t>social, economical, political, and spiritual.</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62000"/>
          </a:xfrm>
        </p:spPr>
        <p:style>
          <a:lnRef idx="3">
            <a:schemeClr val="lt1"/>
          </a:lnRef>
          <a:fillRef idx="1">
            <a:schemeClr val="accent4"/>
          </a:fillRef>
          <a:effectRef idx="1">
            <a:schemeClr val="accent4"/>
          </a:effectRef>
          <a:fontRef idx="minor">
            <a:schemeClr val="lt1"/>
          </a:fontRef>
        </p:style>
        <p:txBody>
          <a:bodyPr>
            <a:normAutofit/>
          </a:bodyPr>
          <a:lstStyle/>
          <a:p>
            <a:r>
              <a:rPr lang="en-US" dirty="0" smtClean="0"/>
              <a:t>Suggested Courses</a:t>
            </a:r>
            <a:endParaRPr lang="en-US" dirty="0"/>
          </a:p>
        </p:txBody>
      </p:sp>
      <p:sp>
        <p:nvSpPr>
          <p:cNvPr id="3" name="Content Placeholder 2"/>
          <p:cNvSpPr>
            <a:spLocks noGrp="1"/>
          </p:cNvSpPr>
          <p:nvPr>
            <p:ph idx="1"/>
          </p:nvPr>
        </p:nvSpPr>
        <p:spPr>
          <a:xfrm>
            <a:off x="381000" y="1143000"/>
            <a:ext cx="8763000" cy="5486400"/>
          </a:xfrm>
        </p:spPr>
        <p:txBody>
          <a:bodyPr>
            <a:normAutofit/>
          </a:bodyPr>
          <a:lstStyle/>
          <a:p>
            <a:pPr marL="457200" lvl="0" indent="-457200">
              <a:buAutoNum type="arabicPeriod"/>
            </a:pPr>
            <a:r>
              <a:rPr lang="en-US" b="1" dirty="0" smtClean="0"/>
              <a:t>Indian Religiosity &amp; Cultural Identity</a:t>
            </a:r>
          </a:p>
          <a:p>
            <a:pPr marL="457200" lvl="0" indent="-457200">
              <a:buAutoNum type="arabicPeriod"/>
            </a:pPr>
            <a:r>
              <a:rPr lang="en-US" b="1" dirty="0" smtClean="0"/>
              <a:t>Indian Constitution &amp; Fundamental Rights</a:t>
            </a:r>
          </a:p>
          <a:p>
            <a:pPr marL="457200" lvl="0" indent="-457200">
              <a:buAutoNum type="arabicPeriod"/>
            </a:pPr>
            <a:r>
              <a:rPr lang="en-US" b="1" dirty="0" smtClean="0"/>
              <a:t>Life style of the people: Urban and Rural Comparisons</a:t>
            </a:r>
          </a:p>
          <a:p>
            <a:pPr marL="457200" lvl="0" indent="-457200">
              <a:buAutoNum type="arabicPeriod"/>
            </a:pPr>
            <a:r>
              <a:rPr lang="en-US" b="1" dirty="0" smtClean="0"/>
              <a:t>God and the People in the Bible: Bible Survey</a:t>
            </a:r>
          </a:p>
          <a:p>
            <a:pPr marL="457200" lvl="0" indent="-457200">
              <a:buAutoNum type="arabicPeriod"/>
            </a:pPr>
            <a:r>
              <a:rPr lang="en-US" b="1" dirty="0" smtClean="0"/>
              <a:t>Biblical Principles for Community Transformation</a:t>
            </a:r>
          </a:p>
          <a:p>
            <a:pPr marL="457200" lvl="0" indent="-457200">
              <a:buAutoNum type="arabicPeriod"/>
            </a:pPr>
            <a:r>
              <a:rPr lang="en-US" b="1" dirty="0" smtClean="0"/>
              <a:t>Educational Ministries in the localities</a:t>
            </a:r>
          </a:p>
          <a:p>
            <a:pPr marL="457200" lvl="0" indent="-457200">
              <a:buAutoNum type="arabicPeriod"/>
            </a:pPr>
            <a:r>
              <a:rPr lang="en-US" b="1" dirty="0" smtClean="0"/>
              <a:t>Story Telling &amp; Dialogical Methods of Communication </a:t>
            </a:r>
          </a:p>
          <a:p>
            <a:pPr marL="457200" lvl="0" indent="-457200">
              <a:buAutoNum type="arabicPeriod"/>
            </a:pPr>
            <a:r>
              <a:rPr lang="en-US" b="1" dirty="0" smtClean="0"/>
              <a:t>Cultivating Christ-like Character : Four Gospels</a:t>
            </a:r>
          </a:p>
          <a:p>
            <a:pPr marL="457200" lvl="0" indent="-457200">
              <a:buAutoNum type="arabicPeriod"/>
            </a:pPr>
            <a:r>
              <a:rPr lang="en-US" b="1" dirty="0" smtClean="0"/>
              <a:t>Primary Health Care &amp; Basic Counseling Methods</a:t>
            </a:r>
          </a:p>
          <a:p>
            <a:pPr marL="457200" lvl="0" indent="-457200">
              <a:buAutoNum type="arabicPeriod"/>
            </a:pPr>
            <a:r>
              <a:rPr lang="en-US" b="1" dirty="0" smtClean="0"/>
              <a:t>Principles of Church Planting &amp; Church Growth (Acts)</a:t>
            </a:r>
          </a:p>
          <a:p>
            <a:pPr marL="457200" lvl="0" indent="-457200">
              <a:buAutoNum type="arabicPeriod"/>
            </a:pPr>
            <a:r>
              <a:rPr lang="en-US" b="1" dirty="0" smtClean="0"/>
              <a:t>Social Entrepreneurship &amp; Transformational Leadership</a:t>
            </a:r>
          </a:p>
          <a:p>
            <a:pPr marL="457200" lvl="0" indent="-457200">
              <a:buAutoNum type="arabicPeriod"/>
            </a:pPr>
            <a:r>
              <a:rPr lang="en-US" b="1" dirty="0" smtClean="0"/>
              <a:t>Advocacy and Land Rights</a:t>
            </a:r>
          </a:p>
          <a:p>
            <a:pPr>
              <a:buNone/>
            </a:pPr>
            <a:endParaRPr lang="en-US" dirty="0"/>
          </a:p>
        </p:txBody>
      </p:sp>
      <p:sp>
        <p:nvSpPr>
          <p:cNvPr id="4" name="Left Arrow 3"/>
          <p:cNvSpPr/>
          <p:nvPr/>
        </p:nvSpPr>
        <p:spPr>
          <a:xfrm>
            <a:off x="7391400" y="1066800"/>
            <a:ext cx="1752600" cy="1600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First Term</a:t>
            </a:r>
            <a:endParaRPr lang="en-US" dirty="0"/>
          </a:p>
        </p:txBody>
      </p:sp>
      <p:sp>
        <p:nvSpPr>
          <p:cNvPr id="5" name="Left Arrow 4"/>
          <p:cNvSpPr/>
          <p:nvPr/>
        </p:nvSpPr>
        <p:spPr>
          <a:xfrm>
            <a:off x="7391400" y="2895600"/>
            <a:ext cx="1752600" cy="1524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Second Term</a:t>
            </a:r>
            <a:endParaRPr lang="en-US" dirty="0"/>
          </a:p>
        </p:txBody>
      </p:sp>
      <p:sp>
        <p:nvSpPr>
          <p:cNvPr id="6" name="Left Arrow 5"/>
          <p:cNvSpPr/>
          <p:nvPr/>
        </p:nvSpPr>
        <p:spPr>
          <a:xfrm>
            <a:off x="7391400" y="4648200"/>
            <a:ext cx="1752600" cy="1676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Third Term</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1226</TotalTime>
  <Words>1340</Words>
  <Application>Microsoft Office PowerPoint</Application>
  <PresentationFormat>On-screen Show (4:3)</PresentationFormat>
  <Paragraphs>208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Ion</vt:lpstr>
      <vt:lpstr>Slide 1</vt:lpstr>
      <vt:lpstr>Mission India Grassroots Training Centers</vt:lpstr>
      <vt:lpstr>Slide 3</vt:lpstr>
      <vt:lpstr>Training Methods</vt:lpstr>
      <vt:lpstr>Courses Offered</vt:lpstr>
      <vt:lpstr>Trainers for Grassroots Evangelism &amp; Church Planting</vt:lpstr>
      <vt:lpstr>Analysis of MI Grassroots Training</vt:lpstr>
      <vt:lpstr>Grassroots Training?</vt:lpstr>
      <vt:lpstr>Suggested Courses</vt:lpstr>
      <vt:lpstr>Slide 10</vt:lpstr>
      <vt:lpstr>Why Church Based Grassroots Training?</vt:lpstr>
      <vt:lpstr>Why Church-Based Grassroots Training?</vt:lpstr>
      <vt:lpstr>Suggested Modes of Delivery the Program</vt:lpstr>
      <vt:lpstr>Budget for Training 50 Lay-Christians (Day School)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NAGPUR</dc:title>
  <dc:creator>Hruda</dc:creator>
  <cp:lastModifiedBy>Windows-7</cp:lastModifiedBy>
  <cp:revision>106</cp:revision>
  <dcterms:created xsi:type="dcterms:W3CDTF">2013-04-29T06:42:55Z</dcterms:created>
  <dcterms:modified xsi:type="dcterms:W3CDTF">2015-05-13T07:51:10Z</dcterms:modified>
</cp:coreProperties>
</file>